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6" r:id="rId1"/>
    <p:sldMasterId id="2147483679" r:id="rId2"/>
    <p:sldMasterId id="2147483681" r:id="rId3"/>
    <p:sldMasterId id="2147483775" r:id="rId4"/>
  </p:sldMasterIdLst>
  <p:notesMasterIdLst>
    <p:notesMasterId r:id="rId40"/>
  </p:notesMasterIdLst>
  <p:handoutMasterIdLst>
    <p:handoutMasterId r:id="rId41"/>
  </p:handoutMasterIdLst>
  <p:sldIdLst>
    <p:sldId id="573" r:id="rId5"/>
    <p:sldId id="563" r:id="rId6"/>
    <p:sldId id="622" r:id="rId7"/>
    <p:sldId id="511" r:id="rId8"/>
    <p:sldId id="273" r:id="rId9"/>
    <p:sldId id="557" r:id="rId10"/>
    <p:sldId id="517" r:id="rId11"/>
    <p:sldId id="292" r:id="rId12"/>
    <p:sldId id="655" r:id="rId13"/>
    <p:sldId id="549" r:id="rId14"/>
    <p:sldId id="550" r:id="rId15"/>
    <p:sldId id="543" r:id="rId16"/>
    <p:sldId id="604" r:id="rId17"/>
    <p:sldId id="640" r:id="rId18"/>
    <p:sldId id="641" r:id="rId19"/>
    <p:sldId id="642" r:id="rId20"/>
    <p:sldId id="644" r:id="rId21"/>
    <p:sldId id="611" r:id="rId22"/>
    <p:sldId id="595" r:id="rId23"/>
    <p:sldId id="624" r:id="rId24"/>
    <p:sldId id="618" r:id="rId25"/>
    <p:sldId id="645" r:id="rId26"/>
    <p:sldId id="647" r:id="rId27"/>
    <p:sldId id="634" r:id="rId28"/>
    <p:sldId id="635" r:id="rId29"/>
    <p:sldId id="648" r:id="rId30"/>
    <p:sldId id="649" r:id="rId31"/>
    <p:sldId id="636" r:id="rId32"/>
    <p:sldId id="637" r:id="rId33"/>
    <p:sldId id="650" r:id="rId34"/>
    <p:sldId id="651" r:id="rId35"/>
    <p:sldId id="638" r:id="rId36"/>
    <p:sldId id="654" r:id="rId37"/>
    <p:sldId id="656" r:id="rId38"/>
    <p:sldId id="587" r:id="rId39"/>
  </p:sldIdLst>
  <p:sldSz cx="9144000" cy="5715000" type="screen16x10"/>
  <p:notesSz cx="6797675" cy="9926638"/>
  <p:defaultTextStyle>
    <a:defPPr>
      <a:defRPr lang="fr-FR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Calibri Light" pitchFamily="34" charset="0"/>
        <a:ea typeface="Calibri Light" pitchFamily="34" charset="0"/>
        <a:cs typeface="Calibri Light" pitchFamily="34" charset="0"/>
        <a:sym typeface="Calibri Light" pitchFamily="34" charset="0"/>
      </a:defRPr>
    </a:lvl1pPr>
    <a:lvl2pPr marL="457200" indent="-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Calibri Light" pitchFamily="34" charset="0"/>
        <a:ea typeface="Calibri Light" pitchFamily="34" charset="0"/>
        <a:cs typeface="Calibri Light" pitchFamily="34" charset="0"/>
        <a:sym typeface="Calibri Light" pitchFamily="34" charset="0"/>
      </a:defRPr>
    </a:lvl2pPr>
    <a:lvl3pPr marL="914400" indent="-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Calibri Light" pitchFamily="34" charset="0"/>
        <a:ea typeface="Calibri Light" pitchFamily="34" charset="0"/>
        <a:cs typeface="Calibri Light" pitchFamily="34" charset="0"/>
        <a:sym typeface="Calibri Light" pitchFamily="34" charset="0"/>
      </a:defRPr>
    </a:lvl3pPr>
    <a:lvl4pPr marL="1371600" indent="-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Calibri Light" pitchFamily="34" charset="0"/>
        <a:ea typeface="Calibri Light" pitchFamily="34" charset="0"/>
        <a:cs typeface="Calibri Light" pitchFamily="34" charset="0"/>
        <a:sym typeface="Calibri Light" pitchFamily="34" charset="0"/>
      </a:defRPr>
    </a:lvl4pPr>
    <a:lvl5pPr marL="1828800" indent="-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Calibri Light" pitchFamily="34" charset="0"/>
        <a:ea typeface="Calibri Light" pitchFamily="34" charset="0"/>
        <a:cs typeface="Calibri Light" pitchFamily="34" charset="0"/>
        <a:sym typeface="Calibri Light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Calibri Light" pitchFamily="34" charset="0"/>
        <a:ea typeface="Calibri Light" pitchFamily="34" charset="0"/>
        <a:cs typeface="Calibri Light" pitchFamily="34" charset="0"/>
        <a:sym typeface="Calibri Light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Calibri Light" pitchFamily="34" charset="0"/>
        <a:ea typeface="Calibri Light" pitchFamily="34" charset="0"/>
        <a:cs typeface="Calibri Light" pitchFamily="34" charset="0"/>
        <a:sym typeface="Calibri Light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Calibri Light" pitchFamily="34" charset="0"/>
        <a:ea typeface="Calibri Light" pitchFamily="34" charset="0"/>
        <a:cs typeface="Calibri Light" pitchFamily="34" charset="0"/>
        <a:sym typeface="Calibri Light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Calibri Light" pitchFamily="34" charset="0"/>
        <a:ea typeface="Calibri Light" pitchFamily="34" charset="0"/>
        <a:cs typeface="Calibri Light" pitchFamily="34" charset="0"/>
        <a:sym typeface="Calibri Light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IK daniel" initials="Hd" lastIdx="1" clrIdx="0"/>
  <p:cmAuthor id="1" name="Utilisateur" initials="U" lastIdx="1" clrIdx="1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4685E"/>
    <a:srgbClr val="7EBE73"/>
    <a:srgbClr val="FAF5EB"/>
    <a:srgbClr val="7D968A"/>
    <a:srgbClr val="4C8B41"/>
    <a:srgbClr val="566A60"/>
    <a:srgbClr val="46803C"/>
    <a:srgbClr val="D04E33"/>
    <a:srgbClr val="2E9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9598" autoAdjust="0"/>
  </p:normalViewPr>
  <p:slideViewPr>
    <p:cSldViewPr>
      <p:cViewPr varScale="1">
        <p:scale>
          <a:sx n="82" d="100"/>
          <a:sy n="82" d="100"/>
        </p:scale>
        <p:origin x="72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Pondération BD2M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Feuil1!$A$1:$A$7</c:f>
              <c:strCache>
                <c:ptCount val="7"/>
                <c:pt idx="0">
                  <c:v>TERRITOIRE ET SITE</c:v>
                </c:pt>
                <c:pt idx="1">
                  <c:v>MATÉRIAUX</c:v>
                </c:pt>
                <c:pt idx="2">
                  <c:v>ÉNERGIE</c:v>
                </c:pt>
                <c:pt idx="3">
                  <c:v>EAU</c:v>
                </c:pt>
                <c:pt idx="4">
                  <c:v>CONFORT ET SANTÉ</c:v>
                </c:pt>
                <c:pt idx="5">
                  <c:v>Social et Economie</c:v>
                </c:pt>
                <c:pt idx="6">
                  <c:v>Gestion de projet</c:v>
                </c:pt>
              </c:strCache>
            </c:strRef>
          </c:cat>
          <c:val>
            <c:numRef>
              <c:f>Feuil1!$B$1:$B$7</c:f>
              <c:numCache>
                <c:formatCode>General</c:formatCode>
                <c:ptCount val="7"/>
                <c:pt idx="0" formatCode="0">
                  <c:v>12</c:v>
                </c:pt>
                <c:pt idx="1">
                  <c:v>13</c:v>
                </c:pt>
                <c:pt idx="2">
                  <c:v>16</c:v>
                </c:pt>
                <c:pt idx="3">
                  <c:v>10</c:v>
                </c:pt>
                <c:pt idx="4">
                  <c:v>15.999999999999998</c:v>
                </c:pt>
                <c:pt idx="5">
                  <c:v>10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C-48D5-B66A-C833EF1DB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238888"/>
        <c:axId val="173230032"/>
      </c:radarChart>
      <c:catAx>
        <c:axId val="17323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230032"/>
        <c:crosses val="autoZero"/>
        <c:auto val="1"/>
        <c:lblAlgn val="ctr"/>
        <c:lblOffset val="100"/>
        <c:noMultiLvlLbl val="0"/>
      </c:catAx>
      <c:valAx>
        <c:axId val="17323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23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3331C66-F443-40A9-9281-1B1E32BEB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99" cy="496412"/>
          </a:xfrm>
          <a:prstGeom prst="rect">
            <a:avLst/>
          </a:prstGeom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Calibri Light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A86214-ADC9-47D5-B6C3-E719BA0C63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399" cy="496412"/>
          </a:xfrm>
          <a:prstGeom prst="rect">
            <a:avLst/>
          </a:prstGeom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Calibri Light" pitchFamily="34" charset="0"/>
              </a:defRPr>
            </a:lvl1pPr>
          </a:lstStyle>
          <a:p>
            <a:pPr>
              <a:defRPr/>
            </a:pPr>
            <a:fld id="{B173B5BF-9289-41F6-A40B-B887224D5895}" type="datetimeFigureOut">
              <a:rPr lang="fr-FR" altLang="fr-FR"/>
              <a:pPr>
                <a:defRPr/>
              </a:pPr>
              <a:t>11/10/2019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027CE7-5EF2-4E0D-91C0-EADBFC6931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631"/>
            <a:ext cx="2946399" cy="496411"/>
          </a:xfrm>
          <a:prstGeom prst="rect">
            <a:avLst/>
          </a:prstGeom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Calibri Light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F37B34-3A1C-4A03-B5B1-65E884A4F2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90" y="9428631"/>
            <a:ext cx="2946399" cy="496411"/>
          </a:xfrm>
          <a:prstGeom prst="rect">
            <a:avLst/>
          </a:prstGeom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3A4292-53F9-4A3B-BAF5-A86322625A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0840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B4ED9634-9F4F-4E50-B1C4-09D446BE77D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06464" y="4715115"/>
            <a:ext cx="4984750" cy="446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Calibri" pitchFamily="34" charset="0"/>
              </a:rPr>
              <a:t>Second level</a:t>
            </a:r>
          </a:p>
          <a:p>
            <a:pPr lvl="2"/>
            <a:r>
              <a:rPr lang="fr-FR" altLang="fr-FR" noProof="0">
                <a:sym typeface="Calibri" pitchFamily="34" charset="0"/>
              </a:rPr>
              <a:t>Third level</a:t>
            </a:r>
          </a:p>
          <a:p>
            <a:pPr lvl="3"/>
            <a:r>
              <a:rPr lang="fr-FR" altLang="fr-FR" noProof="0">
                <a:sym typeface="Calibri" pitchFamily="34" charset="0"/>
              </a:rPr>
              <a:t>Fourth level</a:t>
            </a:r>
          </a:p>
          <a:p>
            <a:pPr lvl="4"/>
            <a:r>
              <a:rPr lang="fr-FR" altLang="fr-FR" noProof="0">
                <a:sym typeface="Calibri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95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indent="228600" algn="l" defTabSz="712788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indent="457200" algn="l" defTabSz="712788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indent="685800" algn="l" defTabSz="712788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indent="914400" algn="l" defTabSz="712788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862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862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99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lIns="88194" tIns="44097" rIns="88194" bIns="44097"/>
          <a:lstStyle/>
          <a:p>
            <a:fld id="{1BABC0FC-AD91-40E6-B3C2-E323947C97C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53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lIns="88194" tIns="44097" rIns="88194" bIns="44097"/>
          <a:lstStyle/>
          <a:p>
            <a:fld id="{1BABC0FC-AD91-40E6-B3C2-E323947C97C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6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59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015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lIns="88194" tIns="44097" rIns="88194" bIns="44097"/>
          <a:lstStyle/>
          <a:p>
            <a:pPr marL="0" marR="0" lvl="0" indent="0" algn="l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ABC0FC-AD91-40E6-B3C2-E323947C97C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l" defTabSz="712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9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30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AC1FC-BE63-4C79-8C15-7A01B80C0E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2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CC539-2772-4F55-853D-946510B628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49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CC4E-32CC-4840-A864-9D0C4A98F8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11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231AA-FA67-4B78-9936-B795232A41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82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92FF6-1F17-409C-B9D4-B518ABCCBB4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46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E0BA0-F7D0-4635-A23C-526377FAA7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52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006D5-EC62-4F55-9238-C4138F930A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93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D08E8-F993-4EA0-AF1C-D94EB37BAE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77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3EED1-EA75-4EFF-B523-B9D0F3E7B1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6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A965-1608-4E12-A7D0-31E4068658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79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438D9-F60A-4293-BB75-CF6B0C9E0A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67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DE181-383F-45DC-9B19-80D15D86BE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32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Calibri Light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2D620-0570-4AD1-8F29-1684F7F4DB5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56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7120A-0712-4F2D-96BA-A703587885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26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F4656-A797-4B7C-A64A-392C3CA2A03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67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1366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457200" y="1143001"/>
            <a:ext cx="8229600" cy="381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0" i="0" baseline="0">
                <a:latin typeface="ScalaSans"/>
                <a:cs typeface="ScalaSan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457200" y="4660637"/>
            <a:ext cx="8229600" cy="25399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 b="0" i="0" baseline="0">
                <a:latin typeface="ScalaSans"/>
                <a:cs typeface="ScalaSans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457200" y="508000"/>
            <a:ext cx="8229600" cy="63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000" b="0" i="0" cap="all" baseline="0">
                <a:solidFill>
                  <a:srgbClr val="7D968A"/>
                </a:solidFill>
                <a:latin typeface="Scala Sans-Bold SC Italic"/>
                <a:cs typeface="Scala Sans-Bold SC Italic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4600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4F1D7-075D-417F-9005-CC950B004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70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338AA-62C2-4972-AE98-86F0BEE230A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76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E5F2F-B4E9-4879-A0F5-2B2812CB4D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77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3FC7F-2DEB-4DBC-A22E-FAB3EC21D3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5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2A572-4613-4F6D-8343-FE4B06EF9B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98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8FCB9-A6E5-477D-B72C-F0B9916241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18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16D57-04EB-49C8-9F7E-7A6983EB8B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43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482F0-4175-4317-A1A7-1E56EABFA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7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2D4F-FD50-4C26-9220-FF2A7A04F0D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93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Calibri Light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6BCFC-9191-4357-9DED-91CEEA853E8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97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CDADB-C334-44D2-976B-9D4462A64F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53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A62BB-0DA9-40E7-AA3C-F6DAF8ACD8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28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231157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1366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457200" y="1143001"/>
            <a:ext cx="8229600" cy="381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0" i="0" baseline="0">
                <a:latin typeface="ScalaSans"/>
                <a:cs typeface="ScalaSan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457200" y="4660637"/>
            <a:ext cx="8229600" cy="25399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 b="0" i="0" baseline="0">
                <a:latin typeface="ScalaSans"/>
                <a:cs typeface="ScalaSans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457200" y="508000"/>
            <a:ext cx="8229600" cy="63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000" b="0" i="0" cap="all" baseline="0">
                <a:solidFill>
                  <a:srgbClr val="7D968A"/>
                </a:solidFill>
                <a:latin typeface="Scala Sans-Bold SC Italic"/>
                <a:cs typeface="Scala Sans-Bold SC Italic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5746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F5B7E-0EE0-4C96-925E-828E746574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6F85-BD53-4237-AA91-98BB1EC408E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89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D83BF-EF01-41ED-96FD-5851E4E8C8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76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DD504-3702-47F3-A280-968415477D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878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AA9D5-47BC-4D6C-B5C6-8A1EB061A1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99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51EA5-8F48-41E3-A97B-57A6DAFADE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647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120F-9E8E-47C3-B397-F4677CFC52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22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F8C74-BDF7-43FD-842E-B04F7E8D8DA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6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AA8CB-4EB4-45E2-B1F0-65BC6E6146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16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Calibri Light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720C3-EDAC-4E90-A0DE-681BB4125E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24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99E3B-D8F1-4883-A037-FADDAC42EB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31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EF84A-9C1F-42F6-AEE5-D62FDF8565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95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89B3E-756A-470F-A02F-D05893EAE0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57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B181A-083E-440F-99E4-382E226A046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18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913EE-654E-4D03-B911-A3E0E16BE27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97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0BADD-AE85-4623-9DF5-98D0E6753D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99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Calibri Light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071F0-3E35-4807-AEC0-5A91C6D934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16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1">
            <a:extLst>
              <a:ext uri="{FF2B5EF4-FFF2-40B4-BE49-F238E27FC236}">
                <a16:creationId xmlns:a16="http://schemas.microsoft.com/office/drawing/2014/main" id="{579A9F82-7E1F-4E70-A8ED-A44920201ACA}"/>
              </a:ext>
            </a:extLst>
          </p:cNvPr>
          <p:cNvSpPr>
            <a:spLocks/>
          </p:cNvSpPr>
          <p:nvPr/>
        </p:nvSpPr>
        <p:spPr bwMode="auto">
          <a:xfrm>
            <a:off x="8658225" y="215900"/>
            <a:ext cx="323850" cy="3206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>
              <a:defRPr/>
            </a:pPr>
            <a:endParaRPr lang="fr-FR" altLang="fr-FR" sz="800">
              <a:solidFill>
                <a:srgbClr val="444444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AD9B93E-0327-4260-9AC3-77287E8086A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697913" y="249238"/>
            <a:ext cx="246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eaLnBrk="1">
              <a:defRPr sz="1000">
                <a:solidFill>
                  <a:srgbClr val="FFFFFF"/>
                </a:solidFill>
              </a:defRPr>
            </a:lvl1pPr>
          </a:lstStyle>
          <a:p>
            <a:fld id="{F1107DEF-FB83-4222-B6B4-61B86B5028AA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+mj-lt"/>
          <a:ea typeface="+mj-ea"/>
          <a:cs typeface="+mj-cs"/>
          <a:sym typeface="Helvetica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5pPr>
      <a:lvl6pPr marL="4572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1pPr>
      <a:lvl2pPr marL="542925" indent="-2000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2pPr>
      <a:lvl3pPr marL="925513" indent="-239713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3pPr>
      <a:lvl4pPr marL="13049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4pPr>
      <a:lvl5pPr marL="16478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5pPr>
      <a:lvl6pPr marL="21050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6pPr>
      <a:lvl7pPr marL="25622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7pPr>
      <a:lvl8pPr marL="30194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8pPr>
      <a:lvl9pPr marL="34766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1">
            <a:extLst>
              <a:ext uri="{FF2B5EF4-FFF2-40B4-BE49-F238E27FC236}">
                <a16:creationId xmlns:a16="http://schemas.microsoft.com/office/drawing/2014/main" id="{57BFD021-D5FF-452B-9FF4-3E6271A746AF}"/>
              </a:ext>
            </a:extLst>
          </p:cNvPr>
          <p:cNvSpPr>
            <a:spLocks/>
          </p:cNvSpPr>
          <p:nvPr/>
        </p:nvSpPr>
        <p:spPr bwMode="auto">
          <a:xfrm>
            <a:off x="8658225" y="215900"/>
            <a:ext cx="323850" cy="3206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>
              <a:defRPr/>
            </a:pPr>
            <a:endParaRPr lang="fr-FR" altLang="fr-FR" sz="800">
              <a:solidFill>
                <a:srgbClr val="444444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65E2216-4D8B-4D33-A7F4-11BAD3600E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697913" y="249238"/>
            <a:ext cx="246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eaLnBrk="1">
              <a:defRPr sz="1000">
                <a:solidFill>
                  <a:srgbClr val="FFFFFF"/>
                </a:solidFill>
              </a:defRPr>
            </a:lvl1pPr>
          </a:lstStyle>
          <a:p>
            <a:fld id="{CAEF8C5C-B14D-4DBE-8908-94643310B00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85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+mj-lt"/>
          <a:ea typeface="+mj-ea"/>
          <a:cs typeface="+mj-cs"/>
          <a:sym typeface="Helvetica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5pPr>
      <a:lvl6pPr marL="4572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1pPr>
      <a:lvl2pPr marL="542925" indent="-2000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2pPr>
      <a:lvl3pPr marL="925513" indent="-239713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3pPr>
      <a:lvl4pPr marL="13049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4pPr>
      <a:lvl5pPr marL="16478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5pPr>
      <a:lvl6pPr marL="21050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6pPr>
      <a:lvl7pPr marL="25622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7pPr>
      <a:lvl8pPr marL="30194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8pPr>
      <a:lvl9pPr marL="34766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1">
            <a:extLst>
              <a:ext uri="{FF2B5EF4-FFF2-40B4-BE49-F238E27FC236}">
                <a16:creationId xmlns:a16="http://schemas.microsoft.com/office/drawing/2014/main" id="{25742D14-878F-4FED-A24F-13CA9CBE5DCE}"/>
              </a:ext>
            </a:extLst>
          </p:cNvPr>
          <p:cNvSpPr>
            <a:spLocks/>
          </p:cNvSpPr>
          <p:nvPr/>
        </p:nvSpPr>
        <p:spPr bwMode="auto">
          <a:xfrm>
            <a:off x="8658225" y="215900"/>
            <a:ext cx="323850" cy="3206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>
              <a:defRPr/>
            </a:pPr>
            <a:endParaRPr lang="fr-FR" altLang="fr-FR" sz="800">
              <a:solidFill>
                <a:srgbClr val="444444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C6AF91D-12BC-4265-A149-E517FD750D6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697913" y="249238"/>
            <a:ext cx="246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eaLnBrk="1">
              <a:defRPr sz="1000">
                <a:solidFill>
                  <a:srgbClr val="FFFFFF"/>
                </a:solidFill>
              </a:defRPr>
            </a:lvl1pPr>
          </a:lstStyle>
          <a:p>
            <a:fld id="{55DB87C4-00A3-4990-8297-F38F02860BE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54" r:id="rId12"/>
    <p:sldLayoutId id="214748385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+mj-lt"/>
          <a:ea typeface="+mj-ea"/>
          <a:cs typeface="+mj-cs"/>
          <a:sym typeface="Helvetica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5pPr>
      <a:lvl6pPr marL="4572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1pPr>
      <a:lvl2pPr marL="542925" indent="-2000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2pPr>
      <a:lvl3pPr marL="925513" indent="-239713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3pPr>
      <a:lvl4pPr marL="13049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4pPr>
      <a:lvl5pPr marL="16478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5pPr>
      <a:lvl6pPr marL="21050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6pPr>
      <a:lvl7pPr marL="25622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7pPr>
      <a:lvl8pPr marL="30194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8pPr>
      <a:lvl9pPr marL="34766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">
            <a:extLst>
              <a:ext uri="{FF2B5EF4-FFF2-40B4-BE49-F238E27FC236}">
                <a16:creationId xmlns:a16="http://schemas.microsoft.com/office/drawing/2014/main" id="{C23AB3A4-20F7-417D-9F13-D7E5EE9CCB7D}"/>
              </a:ext>
            </a:extLst>
          </p:cNvPr>
          <p:cNvSpPr>
            <a:spLocks/>
          </p:cNvSpPr>
          <p:nvPr/>
        </p:nvSpPr>
        <p:spPr bwMode="auto">
          <a:xfrm>
            <a:off x="8658225" y="215900"/>
            <a:ext cx="323850" cy="3206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>
              <a:defRPr/>
            </a:pPr>
            <a:endParaRPr lang="fr-FR" altLang="fr-FR" sz="800">
              <a:solidFill>
                <a:srgbClr val="444444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D6C603A-D7AC-4038-B37F-E2AFBDA7F5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697913" y="249238"/>
            <a:ext cx="246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eaLnBrk="1">
              <a:defRPr sz="1000">
                <a:solidFill>
                  <a:srgbClr val="FFFFFF"/>
                </a:solidFill>
              </a:defRPr>
            </a:lvl1pPr>
          </a:lstStyle>
          <a:p>
            <a:fld id="{FDFB58F8-5B3F-41F5-AFD7-140B93BDB3A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+mj-lt"/>
          <a:ea typeface="+mj-ea"/>
          <a:cs typeface="+mj-cs"/>
          <a:sym typeface="Helvetica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pitchFamily="34" charset="0"/>
        </a:defRPr>
      </a:lvl5pPr>
      <a:lvl6pPr marL="4572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685800" rtl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1pPr>
      <a:lvl2pPr marL="542925" indent="-2000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2pPr>
      <a:lvl3pPr marL="925513" indent="-239713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3pPr>
      <a:lvl4pPr marL="13049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4pPr>
      <a:lvl5pPr marL="1647825" indent="-276225" algn="l" defTabSz="685800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5pPr>
      <a:lvl6pPr marL="21050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6pPr>
      <a:lvl7pPr marL="25622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7pPr>
      <a:lvl8pPr marL="30194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8pPr>
      <a:lvl9pPr marL="3476625" indent="-276225" algn="l" defTabSz="685800" rtl="0" fontAlgn="base" hangingPunct="0">
        <a:lnSpc>
          <a:spcPct val="90000"/>
        </a:lnSpc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 Light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.emf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 descr="pct5.bmp">
            <a:extLst>
              <a:ext uri="{FF2B5EF4-FFF2-40B4-BE49-F238E27FC236}">
                <a16:creationId xmlns:a16="http://schemas.microsoft.com/office/drawing/2014/main" id="{55F46385-9755-46F4-B44A-C461582DEDFA}"/>
              </a:ext>
            </a:extLst>
          </p:cNvPr>
          <p:cNvSpPr>
            <a:spLocks/>
          </p:cNvSpPr>
          <p:nvPr/>
        </p:nvSpPr>
        <p:spPr bwMode="auto">
          <a:xfrm>
            <a:off x="0" y="4657725"/>
            <a:ext cx="9144000" cy="1057275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txBody>
          <a:bodyPr lIns="45720" rIns="45720" anchor="ctr"/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662988" y="249238"/>
            <a:ext cx="315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1000">
                <a:solidFill>
                  <a:srgbClr val="FFFFFF"/>
                </a:solidFill>
              </a:rPr>
              <a:pPr algn="ctr" eaLnBrk="1"/>
              <a:t>1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34465"/>
            <a:ext cx="1509712" cy="90379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163336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4400" b="1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	</a:t>
            </a:r>
            <a:r>
              <a:rPr lang="fr-FR" altLang="fr-FR" sz="16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	</a:t>
            </a:r>
          </a:p>
          <a:p>
            <a:pPr algn="ctr"/>
            <a:r>
              <a:rPr lang="fr-FR" sz="4000" b="1" dirty="0">
                <a:solidFill>
                  <a:srgbClr val="4C8B41"/>
                </a:solidFill>
                <a:latin typeface="Calibri" panose="020F0502020204030204" pitchFamily="34" charset="0"/>
              </a:rPr>
              <a:t>Démarche et Process BD2M </a:t>
            </a:r>
          </a:p>
          <a:p>
            <a:pPr algn="ctr"/>
            <a:r>
              <a:rPr lang="fr-FR" sz="2400" dirty="0" smtClean="0">
                <a:solidFill>
                  <a:srgbClr val="4C8B41"/>
                </a:solidFill>
                <a:latin typeface="Calibri" panose="020F0502020204030204" pitchFamily="34" charset="0"/>
              </a:rPr>
              <a:t>Octobre 2019</a:t>
            </a:r>
            <a:endParaRPr lang="fr-FR" sz="2400" dirty="0">
              <a:solidFill>
                <a:srgbClr val="4C8B41"/>
              </a:solidFill>
              <a:latin typeface="Calibri" panose="020F0502020204030204" pitchFamily="34" charset="0"/>
            </a:endParaRPr>
          </a:p>
          <a:p>
            <a:pPr algn="ctr"/>
            <a:endParaRPr lang="fr-FR" altLang="fr-FR" sz="1200" dirty="0">
              <a:solidFill>
                <a:srgbClr val="7D968A"/>
              </a:solidFill>
              <a:latin typeface="Calibri" panose="020F0502020204030204" pitchFamily="34" charset="0"/>
              <a:sym typeface="Raleway Light" charset="0"/>
            </a:endParaRPr>
          </a:p>
          <a:p>
            <a:pPr algn="ctr"/>
            <a:r>
              <a:rPr lang="fr-FR" altLang="fr-FR" sz="12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			</a:t>
            </a:r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6516216" y="5021856"/>
            <a:ext cx="2232248" cy="3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>
            <a:extLst>
              <a:ext uri="{FF2B5EF4-FFF2-40B4-BE49-F238E27FC236}">
                <a16:creationId xmlns:a16="http://schemas.microsoft.com/office/drawing/2014/main" id="{26481F8E-82E4-43E6-836B-812793F61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3900" y="2711450"/>
            <a:ext cx="5203825" cy="0"/>
          </a:xfrm>
          <a:prstGeom prst="line">
            <a:avLst/>
          </a:prstGeom>
          <a:noFill/>
          <a:ln w="6350">
            <a:solidFill>
              <a:srgbClr val="EBEBEB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/>
          <a:lstStyle/>
          <a:p>
            <a:pPr eaLnBrk="1">
              <a:defRPr/>
            </a:pPr>
            <a:endParaRPr lang="fr-FR" sz="1167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2F0AAF-C9F2-47E1-89F2-2F92F7654E7A}"/>
              </a:ext>
            </a:extLst>
          </p:cNvPr>
          <p:cNvGrpSpPr>
            <a:grpSpLocks/>
          </p:cNvGrpSpPr>
          <p:nvPr/>
        </p:nvGrpSpPr>
        <p:grpSpPr bwMode="auto">
          <a:xfrm>
            <a:off x="7032275" y="2471872"/>
            <a:ext cx="383646" cy="464691"/>
            <a:chOff x="0" y="33273"/>
            <a:chExt cx="164594" cy="164595"/>
          </a:xfrm>
          <a:solidFill>
            <a:srgbClr val="6EC5D7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F1F796-9EA2-402B-B965-6F9EEEE4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3273"/>
              <a:ext cx="164594" cy="164595"/>
            </a:xfrm>
            <a:prstGeom prst="ellipse">
              <a:avLst/>
            </a:prstGeom>
            <a:grpFill/>
            <a:ln w="28575">
              <a:solidFill>
                <a:srgbClr val="EBEB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/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>
                <a:defRPr/>
              </a:pPr>
              <a:endParaRPr lang="fr-FR" altLang="fr-FR" sz="1167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8E5069-C67B-4733-ABAB-E9E9495FC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3" y="78778"/>
              <a:ext cx="116388" cy="735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>
              <a:spAutoFit/>
            </a:bodyPr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>
                <a:defRPr/>
              </a:pPr>
              <a:r>
                <a:rPr lang="fr-FR" altLang="fr-FR" sz="75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8" name="AutoShape 7">
            <a:extLst>
              <a:ext uri="{FF2B5EF4-FFF2-40B4-BE49-F238E27FC236}">
                <a16:creationId xmlns:a16="http://schemas.microsoft.com/office/drawing/2014/main" id="{09D7D5BA-E693-47D3-9765-FB8D8628618B}"/>
              </a:ext>
            </a:extLst>
          </p:cNvPr>
          <p:cNvSpPr>
            <a:spLocks/>
          </p:cNvSpPr>
          <p:nvPr/>
        </p:nvSpPr>
        <p:spPr bwMode="auto">
          <a:xfrm>
            <a:off x="7078663" y="3328988"/>
            <a:ext cx="298450" cy="368300"/>
          </a:xfrm>
          <a:custGeom>
            <a:avLst/>
            <a:gdLst>
              <a:gd name="T0" fmla="*/ 178593 w 21600"/>
              <a:gd name="T1" fmla="*/ 184150 h 21600"/>
              <a:gd name="T2" fmla="*/ 178593 w 21600"/>
              <a:gd name="T3" fmla="*/ 184150 h 21600"/>
              <a:gd name="T4" fmla="*/ 178593 w 21600"/>
              <a:gd name="T5" fmla="*/ 184150 h 21600"/>
              <a:gd name="T6" fmla="*/ 178593 w 21600"/>
              <a:gd name="T7" fmla="*/ 1841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092" y="15790"/>
                </a:moveTo>
                <a:cubicBezTo>
                  <a:pt x="12092" y="14150"/>
                  <a:pt x="13409" y="13260"/>
                  <a:pt x="15603" y="12042"/>
                </a:cubicBezTo>
                <a:cubicBezTo>
                  <a:pt x="18187" y="10355"/>
                  <a:pt x="21600" y="8293"/>
                  <a:pt x="21600" y="3327"/>
                </a:cubicBezTo>
                <a:cubicBezTo>
                  <a:pt x="21600" y="2905"/>
                  <a:pt x="21161" y="2483"/>
                  <a:pt x="20771" y="2483"/>
                </a:cubicBezTo>
                <a:cubicBezTo>
                  <a:pt x="16870" y="2483"/>
                  <a:pt x="16870" y="2483"/>
                  <a:pt x="16870" y="2483"/>
                </a:cubicBezTo>
                <a:cubicBezTo>
                  <a:pt x="15993" y="1265"/>
                  <a:pt x="14286" y="0"/>
                  <a:pt x="10824" y="0"/>
                </a:cubicBezTo>
                <a:cubicBezTo>
                  <a:pt x="7363" y="0"/>
                  <a:pt x="5656" y="1265"/>
                  <a:pt x="4778" y="2483"/>
                </a:cubicBezTo>
                <a:cubicBezTo>
                  <a:pt x="878" y="2483"/>
                  <a:pt x="878" y="2483"/>
                  <a:pt x="878" y="2483"/>
                </a:cubicBezTo>
                <a:cubicBezTo>
                  <a:pt x="439" y="2483"/>
                  <a:pt x="0" y="2905"/>
                  <a:pt x="0" y="3327"/>
                </a:cubicBezTo>
                <a:cubicBezTo>
                  <a:pt x="0" y="8293"/>
                  <a:pt x="3023" y="10355"/>
                  <a:pt x="6046" y="12042"/>
                </a:cubicBezTo>
                <a:cubicBezTo>
                  <a:pt x="8240" y="13260"/>
                  <a:pt x="9508" y="14150"/>
                  <a:pt x="9508" y="15790"/>
                </a:cubicBezTo>
                <a:cubicBezTo>
                  <a:pt x="9508" y="17430"/>
                  <a:pt x="9508" y="17430"/>
                  <a:pt x="9508" y="17430"/>
                </a:cubicBezTo>
                <a:cubicBezTo>
                  <a:pt x="6924" y="17852"/>
                  <a:pt x="5217" y="18695"/>
                  <a:pt x="5217" y="19492"/>
                </a:cubicBezTo>
                <a:cubicBezTo>
                  <a:pt x="5217" y="20757"/>
                  <a:pt x="7801" y="21600"/>
                  <a:pt x="10824" y="21600"/>
                </a:cubicBezTo>
                <a:cubicBezTo>
                  <a:pt x="13799" y="21600"/>
                  <a:pt x="15993" y="20757"/>
                  <a:pt x="15993" y="19492"/>
                </a:cubicBezTo>
                <a:cubicBezTo>
                  <a:pt x="15993" y="18695"/>
                  <a:pt x="14725" y="17852"/>
                  <a:pt x="12092" y="17430"/>
                </a:cubicBezTo>
                <a:lnTo>
                  <a:pt x="12092" y="15790"/>
                </a:lnTo>
                <a:close/>
                <a:moveTo>
                  <a:pt x="15603" y="9933"/>
                </a:moveTo>
                <a:cubicBezTo>
                  <a:pt x="16432" y="8715"/>
                  <a:pt x="16870" y="6653"/>
                  <a:pt x="16870" y="4170"/>
                </a:cubicBezTo>
                <a:cubicBezTo>
                  <a:pt x="19893" y="4170"/>
                  <a:pt x="19893" y="4170"/>
                  <a:pt x="19893" y="4170"/>
                </a:cubicBezTo>
                <a:cubicBezTo>
                  <a:pt x="19455" y="7075"/>
                  <a:pt x="17748" y="8715"/>
                  <a:pt x="15603" y="9933"/>
                </a:cubicBezTo>
                <a:close/>
                <a:moveTo>
                  <a:pt x="10824" y="1687"/>
                </a:moveTo>
                <a:cubicBezTo>
                  <a:pt x="14286" y="1687"/>
                  <a:pt x="15603" y="2905"/>
                  <a:pt x="15603" y="3327"/>
                </a:cubicBezTo>
                <a:cubicBezTo>
                  <a:pt x="15603" y="3748"/>
                  <a:pt x="14286" y="4967"/>
                  <a:pt x="10824" y="5388"/>
                </a:cubicBezTo>
                <a:cubicBezTo>
                  <a:pt x="7363" y="4967"/>
                  <a:pt x="6046" y="3748"/>
                  <a:pt x="6046" y="3327"/>
                </a:cubicBezTo>
                <a:cubicBezTo>
                  <a:pt x="6046" y="2905"/>
                  <a:pt x="7363" y="1687"/>
                  <a:pt x="10824" y="1687"/>
                </a:cubicBezTo>
                <a:close/>
                <a:moveTo>
                  <a:pt x="1755" y="4170"/>
                </a:moveTo>
                <a:cubicBezTo>
                  <a:pt x="4778" y="4170"/>
                  <a:pt x="4778" y="4170"/>
                  <a:pt x="4778" y="4170"/>
                </a:cubicBezTo>
                <a:cubicBezTo>
                  <a:pt x="4778" y="6653"/>
                  <a:pt x="5217" y="8715"/>
                  <a:pt x="6046" y="9933"/>
                </a:cubicBezTo>
                <a:cubicBezTo>
                  <a:pt x="3901" y="8715"/>
                  <a:pt x="1755" y="7075"/>
                  <a:pt x="1755" y="4170"/>
                </a:cubicBezTo>
                <a:close/>
              </a:path>
            </a:pathLst>
          </a:custGeom>
          <a:solidFill>
            <a:srgbClr val="6EC5D7"/>
          </a:solidFill>
          <a:ln>
            <a:noFill/>
          </a:ln>
          <a:effectLst/>
        </p:spPr>
        <p:txBody>
          <a:bodyPr lIns="38100" rIns="38100" anchor="ctr"/>
          <a:lstStyle/>
          <a:p>
            <a:pPr eaLnBrk="1">
              <a:defRPr/>
            </a:pPr>
            <a:endParaRPr lang="fr-FR" sz="1167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805567-39CE-413C-B400-1B6A3B21424B}"/>
              </a:ext>
            </a:extLst>
          </p:cNvPr>
          <p:cNvGrpSpPr>
            <a:grpSpLocks/>
          </p:cNvGrpSpPr>
          <p:nvPr/>
        </p:nvGrpSpPr>
        <p:grpSpPr bwMode="auto">
          <a:xfrm>
            <a:off x="6023653" y="2508817"/>
            <a:ext cx="337840" cy="405274"/>
            <a:chOff x="0" y="33273"/>
            <a:chExt cx="164594" cy="164595"/>
          </a:xfrm>
          <a:solidFill>
            <a:srgbClr val="7EBE73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E64E6D-71C4-482C-BEAA-FAFFA6F4C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3273"/>
              <a:ext cx="164594" cy="164595"/>
            </a:xfrm>
            <a:prstGeom prst="ellipse">
              <a:avLst/>
            </a:prstGeom>
            <a:grpFill/>
            <a:ln w="28575">
              <a:solidFill>
                <a:srgbClr val="EBEB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/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>
                <a:defRPr/>
              </a:pPr>
              <a:endParaRPr lang="fr-FR" altLang="fr-FR" sz="1167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A5D73E-D0BB-408E-8630-49BA88427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3" y="73383"/>
              <a:ext cx="116388" cy="843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>
              <a:spAutoFit/>
            </a:bodyPr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>
                <a:defRPr/>
              </a:pPr>
              <a:r>
                <a:rPr lang="fr-FR" altLang="fr-FR" sz="750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3" name="AutoShape 12">
            <a:extLst>
              <a:ext uri="{FF2B5EF4-FFF2-40B4-BE49-F238E27FC236}">
                <a16:creationId xmlns:a16="http://schemas.microsoft.com/office/drawing/2014/main" id="{F882867D-7F45-4312-AA58-B63C48B9E929}"/>
              </a:ext>
            </a:extLst>
          </p:cNvPr>
          <p:cNvSpPr>
            <a:spLocks/>
          </p:cNvSpPr>
          <p:nvPr/>
        </p:nvSpPr>
        <p:spPr bwMode="auto">
          <a:xfrm>
            <a:off x="3889375" y="3308350"/>
            <a:ext cx="334963" cy="342900"/>
          </a:xfrm>
          <a:custGeom>
            <a:avLst/>
            <a:gdLst>
              <a:gd name="T0" fmla="*/ 200819 w 21600"/>
              <a:gd name="T1" fmla="*/ 171450 h 21600"/>
              <a:gd name="T2" fmla="*/ 200819 w 21600"/>
              <a:gd name="T3" fmla="*/ 171450 h 21600"/>
              <a:gd name="T4" fmla="*/ 200819 w 21600"/>
              <a:gd name="T5" fmla="*/ 171450 h 21600"/>
              <a:gd name="T6" fmla="*/ 200819 w 21600"/>
              <a:gd name="T7" fmla="*/ 1714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016" y="11740"/>
                </a:moveTo>
                <a:cubicBezTo>
                  <a:pt x="11932" y="11740"/>
                  <a:pt x="11932" y="11740"/>
                  <a:pt x="11932" y="11740"/>
                </a:cubicBezTo>
                <a:cubicBezTo>
                  <a:pt x="11932" y="13976"/>
                  <a:pt x="11932" y="13976"/>
                  <a:pt x="11932" y="13976"/>
                </a:cubicBezTo>
                <a:cubicBezTo>
                  <a:pt x="21600" y="13976"/>
                  <a:pt x="21600" y="13976"/>
                  <a:pt x="21600" y="13976"/>
                </a:cubicBezTo>
                <a:cubicBezTo>
                  <a:pt x="21600" y="13976"/>
                  <a:pt x="21600" y="8538"/>
                  <a:pt x="21208" y="6760"/>
                </a:cubicBezTo>
                <a:cubicBezTo>
                  <a:pt x="21208" y="4930"/>
                  <a:pt x="20816" y="4066"/>
                  <a:pt x="19292" y="4066"/>
                </a:cubicBezTo>
                <a:cubicBezTo>
                  <a:pt x="15808" y="4066"/>
                  <a:pt x="15808" y="4066"/>
                  <a:pt x="15808" y="4066"/>
                </a:cubicBezTo>
                <a:cubicBezTo>
                  <a:pt x="15024" y="2694"/>
                  <a:pt x="14676" y="1372"/>
                  <a:pt x="14676" y="1372"/>
                </a:cubicBezTo>
                <a:cubicBezTo>
                  <a:pt x="14284" y="457"/>
                  <a:pt x="13892" y="0"/>
                  <a:pt x="13065" y="0"/>
                </a:cubicBezTo>
                <a:cubicBezTo>
                  <a:pt x="8448" y="0"/>
                  <a:pt x="8448" y="0"/>
                  <a:pt x="8448" y="0"/>
                </a:cubicBezTo>
                <a:cubicBezTo>
                  <a:pt x="7708" y="0"/>
                  <a:pt x="7316" y="457"/>
                  <a:pt x="7316" y="1372"/>
                </a:cubicBezTo>
                <a:cubicBezTo>
                  <a:pt x="6924" y="1372"/>
                  <a:pt x="6532" y="2694"/>
                  <a:pt x="5792" y="4066"/>
                </a:cubicBezTo>
                <a:cubicBezTo>
                  <a:pt x="2308" y="4066"/>
                  <a:pt x="2308" y="4066"/>
                  <a:pt x="2308" y="4066"/>
                </a:cubicBezTo>
                <a:cubicBezTo>
                  <a:pt x="740" y="4066"/>
                  <a:pt x="392" y="4930"/>
                  <a:pt x="392" y="6760"/>
                </a:cubicBezTo>
                <a:cubicBezTo>
                  <a:pt x="0" y="8538"/>
                  <a:pt x="0" y="13976"/>
                  <a:pt x="0" y="13976"/>
                </a:cubicBezTo>
                <a:cubicBezTo>
                  <a:pt x="10016" y="13976"/>
                  <a:pt x="10016" y="13976"/>
                  <a:pt x="10016" y="13976"/>
                </a:cubicBezTo>
                <a:lnTo>
                  <a:pt x="10016" y="11740"/>
                </a:lnTo>
                <a:close/>
                <a:moveTo>
                  <a:pt x="8100" y="2694"/>
                </a:moveTo>
                <a:cubicBezTo>
                  <a:pt x="8448" y="2236"/>
                  <a:pt x="8448" y="1830"/>
                  <a:pt x="9232" y="1830"/>
                </a:cubicBezTo>
                <a:cubicBezTo>
                  <a:pt x="12368" y="1830"/>
                  <a:pt x="12368" y="1830"/>
                  <a:pt x="12368" y="1830"/>
                </a:cubicBezTo>
                <a:cubicBezTo>
                  <a:pt x="13065" y="1830"/>
                  <a:pt x="13065" y="2236"/>
                  <a:pt x="13456" y="2694"/>
                </a:cubicBezTo>
                <a:cubicBezTo>
                  <a:pt x="13456" y="2694"/>
                  <a:pt x="13892" y="3608"/>
                  <a:pt x="13892" y="4066"/>
                </a:cubicBezTo>
                <a:cubicBezTo>
                  <a:pt x="7708" y="4066"/>
                  <a:pt x="7708" y="4066"/>
                  <a:pt x="7708" y="4066"/>
                </a:cubicBezTo>
                <a:cubicBezTo>
                  <a:pt x="8100" y="3608"/>
                  <a:pt x="8100" y="2694"/>
                  <a:pt x="8100" y="2694"/>
                </a:cubicBezTo>
                <a:close/>
                <a:moveTo>
                  <a:pt x="11932" y="18042"/>
                </a:moveTo>
                <a:cubicBezTo>
                  <a:pt x="10016" y="18042"/>
                  <a:pt x="10016" y="18042"/>
                  <a:pt x="10016" y="18042"/>
                </a:cubicBezTo>
                <a:cubicBezTo>
                  <a:pt x="10016" y="15349"/>
                  <a:pt x="10016" y="15349"/>
                  <a:pt x="10016" y="15349"/>
                </a:cubicBezTo>
                <a:cubicBezTo>
                  <a:pt x="392" y="15349"/>
                  <a:pt x="392" y="15349"/>
                  <a:pt x="392" y="15349"/>
                </a:cubicBezTo>
                <a:cubicBezTo>
                  <a:pt x="392" y="15349"/>
                  <a:pt x="740" y="17585"/>
                  <a:pt x="740" y="19364"/>
                </a:cubicBezTo>
                <a:cubicBezTo>
                  <a:pt x="740" y="20279"/>
                  <a:pt x="1132" y="21600"/>
                  <a:pt x="2700" y="21600"/>
                </a:cubicBezTo>
                <a:cubicBezTo>
                  <a:pt x="18900" y="21600"/>
                  <a:pt x="18900" y="21600"/>
                  <a:pt x="18900" y="21600"/>
                </a:cubicBezTo>
                <a:cubicBezTo>
                  <a:pt x="20424" y="21600"/>
                  <a:pt x="20816" y="20279"/>
                  <a:pt x="20816" y="19364"/>
                </a:cubicBezTo>
                <a:cubicBezTo>
                  <a:pt x="20816" y="17585"/>
                  <a:pt x="21208" y="15349"/>
                  <a:pt x="21208" y="15349"/>
                </a:cubicBezTo>
                <a:cubicBezTo>
                  <a:pt x="11932" y="15349"/>
                  <a:pt x="11932" y="15349"/>
                  <a:pt x="11932" y="15349"/>
                </a:cubicBezTo>
                <a:lnTo>
                  <a:pt x="11932" y="1804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lIns="38100" rIns="38100" anchor="ctr"/>
          <a:lstStyle/>
          <a:p>
            <a:pPr eaLnBrk="1">
              <a:defRPr/>
            </a:pPr>
            <a:endParaRPr lang="fr-FR" sz="1167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9A60DF-67F0-4AB8-891E-0D09244CA5C1}"/>
              </a:ext>
            </a:extLst>
          </p:cNvPr>
          <p:cNvGrpSpPr>
            <a:grpSpLocks/>
          </p:cNvGrpSpPr>
          <p:nvPr/>
        </p:nvGrpSpPr>
        <p:grpSpPr bwMode="auto">
          <a:xfrm>
            <a:off x="4932042" y="2527622"/>
            <a:ext cx="306483" cy="367659"/>
            <a:chOff x="0" y="33273"/>
            <a:chExt cx="164594" cy="164595"/>
          </a:xfrm>
          <a:solidFill>
            <a:srgbClr val="D04E33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91DCB3-AF3A-4663-B11C-A00435F28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3273"/>
              <a:ext cx="164594" cy="164595"/>
            </a:xfrm>
            <a:prstGeom prst="ellipse">
              <a:avLst/>
            </a:prstGeom>
            <a:grpFill/>
            <a:ln w="28575">
              <a:solidFill>
                <a:srgbClr val="EBEB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/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>
                <a:defRPr/>
              </a:pPr>
              <a:endParaRPr lang="fr-FR" altLang="fr-FR" sz="1167">
                <a:solidFill>
                  <a:srgbClr val="FFFFFF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AAC0C4-0771-48B0-8363-F37F75EF6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3" y="69068"/>
              <a:ext cx="116388" cy="9300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>
              <a:spAutoFit/>
            </a:bodyPr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>
                <a:defRPr/>
              </a:pPr>
              <a:r>
                <a:rPr lang="fr-FR" altLang="fr-FR" sz="75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F5E0B5-72A5-46C6-8CA8-B742B37A5EB2}"/>
              </a:ext>
            </a:extLst>
          </p:cNvPr>
          <p:cNvGrpSpPr>
            <a:grpSpLocks/>
          </p:cNvGrpSpPr>
          <p:nvPr/>
        </p:nvGrpSpPr>
        <p:grpSpPr bwMode="auto">
          <a:xfrm>
            <a:off x="3892685" y="2541484"/>
            <a:ext cx="332051" cy="395079"/>
            <a:chOff x="0" y="33273"/>
            <a:chExt cx="164594" cy="164595"/>
          </a:xfrm>
          <a:solidFill>
            <a:srgbClr val="FFC000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9A26FE-6849-4662-8F2F-B218CFA78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3273"/>
              <a:ext cx="164594" cy="164595"/>
            </a:xfrm>
            <a:prstGeom prst="ellipse">
              <a:avLst/>
            </a:prstGeom>
            <a:grpFill/>
            <a:ln w="28575">
              <a:solidFill>
                <a:srgbClr val="EBEB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/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>
                <a:defRPr/>
              </a:pPr>
              <a:endParaRPr lang="fr-FR" altLang="fr-FR" sz="1167">
                <a:solidFill>
                  <a:srgbClr val="FFFFFF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0BCA03-C0F7-470F-A0D5-DAE15CAFD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3" y="72295"/>
              <a:ext cx="116388" cy="8655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>
              <a:spAutoFit/>
            </a:bodyPr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>
                <a:defRPr/>
              </a:pPr>
              <a:r>
                <a:rPr lang="fr-FR" altLang="fr-FR" sz="75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0729" name="Rectangle 23">
            <a:extLst>
              <a:ext uri="{FF2B5EF4-FFF2-40B4-BE49-F238E27FC236}">
                <a16:creationId xmlns:a16="http://schemas.microsoft.com/office/drawing/2014/main" id="{2525643B-1AC0-428F-9EBB-CD3CE6067C68}"/>
              </a:ext>
            </a:extLst>
          </p:cNvPr>
          <p:cNvSpPr>
            <a:spLocks/>
          </p:cNvSpPr>
          <p:nvPr/>
        </p:nvSpPr>
        <p:spPr bwMode="auto">
          <a:xfrm>
            <a:off x="3743325" y="4184650"/>
            <a:ext cx="9445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1200" dirty="0">
                <a:solidFill>
                  <a:srgbClr val="444444"/>
                </a:solidFill>
              </a:rPr>
              <a:t>5 ans  minimum dans  le bâtiment durable </a:t>
            </a:r>
          </a:p>
        </p:txBody>
      </p:sp>
      <p:sp>
        <p:nvSpPr>
          <p:cNvPr id="30730" name="Rectangle 24">
            <a:extLst>
              <a:ext uri="{FF2B5EF4-FFF2-40B4-BE49-F238E27FC236}">
                <a16:creationId xmlns:a16="http://schemas.microsoft.com/office/drawing/2014/main" id="{867FE927-3F41-4EA1-9DF8-D689FE8A2AEB}"/>
              </a:ext>
            </a:extLst>
          </p:cNvPr>
          <p:cNvSpPr>
            <a:spLocks/>
          </p:cNvSpPr>
          <p:nvPr/>
        </p:nvSpPr>
        <p:spPr bwMode="auto">
          <a:xfrm>
            <a:off x="6935787" y="4170050"/>
            <a:ext cx="11890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1200">
                <a:solidFill>
                  <a:srgbClr val="444444"/>
                </a:solidFill>
              </a:rPr>
              <a:t>Engagement charte accompagnateur </a:t>
            </a:r>
          </a:p>
        </p:txBody>
      </p:sp>
      <p:sp>
        <p:nvSpPr>
          <p:cNvPr id="30731" name="Rectangle 25">
            <a:extLst>
              <a:ext uri="{FF2B5EF4-FFF2-40B4-BE49-F238E27FC236}">
                <a16:creationId xmlns:a16="http://schemas.microsoft.com/office/drawing/2014/main" id="{BF8685C7-F74A-48E3-A21A-D96AD2BFEEF6}"/>
              </a:ext>
            </a:extLst>
          </p:cNvPr>
          <p:cNvSpPr>
            <a:spLocks/>
          </p:cNvSpPr>
          <p:nvPr/>
        </p:nvSpPr>
        <p:spPr bwMode="auto">
          <a:xfrm>
            <a:off x="4799013" y="4184650"/>
            <a:ext cx="9445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1200" dirty="0">
                <a:solidFill>
                  <a:srgbClr val="444444"/>
                </a:solidFill>
              </a:rPr>
              <a:t>Session de prise en main de la démarche BD2M</a:t>
            </a:r>
          </a:p>
        </p:txBody>
      </p:sp>
      <p:sp>
        <p:nvSpPr>
          <p:cNvPr id="30732" name="Rectangle 26">
            <a:extLst>
              <a:ext uri="{FF2B5EF4-FFF2-40B4-BE49-F238E27FC236}">
                <a16:creationId xmlns:a16="http://schemas.microsoft.com/office/drawing/2014/main" id="{D068AB03-E064-46B1-B6D3-D75BB5164674}"/>
              </a:ext>
            </a:extLst>
          </p:cNvPr>
          <p:cNvSpPr>
            <a:spLocks/>
          </p:cNvSpPr>
          <p:nvPr/>
        </p:nvSpPr>
        <p:spPr bwMode="auto">
          <a:xfrm>
            <a:off x="5726113" y="4184650"/>
            <a:ext cx="1163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1200" dirty="0">
                <a:solidFill>
                  <a:srgbClr val="444444"/>
                </a:solidFill>
              </a:rPr>
              <a:t>Participer à 3 commissions par an</a:t>
            </a:r>
            <a:r>
              <a:rPr lang="fr-FR" altLang="fr-FR" sz="1200" b="1" dirty="0">
                <a:solidFill>
                  <a:srgbClr val="444444"/>
                </a:solidFill>
              </a:rPr>
              <a:t> (à Monaco ou en région Sud)</a:t>
            </a:r>
          </a:p>
        </p:txBody>
      </p:sp>
      <p:sp>
        <p:nvSpPr>
          <p:cNvPr id="30733" name="Rectangle 27">
            <a:extLst>
              <a:ext uri="{FF2B5EF4-FFF2-40B4-BE49-F238E27FC236}">
                <a16:creationId xmlns:a16="http://schemas.microsoft.com/office/drawing/2014/main" id="{B019B31B-5343-4D7A-8DEE-A20A461F1B96}"/>
              </a:ext>
            </a:extLst>
          </p:cNvPr>
          <p:cNvSpPr>
            <a:spLocks/>
          </p:cNvSpPr>
          <p:nvPr/>
        </p:nvSpPr>
        <p:spPr bwMode="auto">
          <a:xfrm>
            <a:off x="3743325" y="3944938"/>
            <a:ext cx="8429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1200">
                <a:solidFill>
                  <a:srgbClr val="FFC000"/>
                </a:solidFill>
                <a:latin typeface="Raleway Light" charset="0"/>
                <a:sym typeface="Raleway Light" charset="0"/>
              </a:rPr>
              <a:t>Expérience</a:t>
            </a:r>
          </a:p>
        </p:txBody>
      </p:sp>
      <p:sp>
        <p:nvSpPr>
          <p:cNvPr id="30734" name="Rectangle 28">
            <a:extLst>
              <a:ext uri="{FF2B5EF4-FFF2-40B4-BE49-F238E27FC236}">
                <a16:creationId xmlns:a16="http://schemas.microsoft.com/office/drawing/2014/main" id="{74FEBD61-63C9-409F-B866-185048EB5543}"/>
              </a:ext>
            </a:extLst>
          </p:cNvPr>
          <p:cNvSpPr>
            <a:spLocks/>
          </p:cNvSpPr>
          <p:nvPr/>
        </p:nvSpPr>
        <p:spPr bwMode="auto">
          <a:xfrm>
            <a:off x="4799013" y="3944938"/>
            <a:ext cx="768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1200" dirty="0">
                <a:solidFill>
                  <a:srgbClr val="D04E33"/>
                </a:solidFill>
                <a:latin typeface="Raleway Light" charset="0"/>
                <a:sym typeface="Raleway Light" charset="0"/>
              </a:rPr>
              <a:t>Formation</a:t>
            </a:r>
          </a:p>
        </p:txBody>
      </p:sp>
      <p:sp>
        <p:nvSpPr>
          <p:cNvPr id="30735" name="Rectangle 29">
            <a:extLst>
              <a:ext uri="{FF2B5EF4-FFF2-40B4-BE49-F238E27FC236}">
                <a16:creationId xmlns:a16="http://schemas.microsoft.com/office/drawing/2014/main" id="{659BC582-6D14-48C3-847C-0906D18881C1}"/>
              </a:ext>
            </a:extLst>
          </p:cNvPr>
          <p:cNvSpPr>
            <a:spLocks/>
          </p:cNvSpPr>
          <p:nvPr/>
        </p:nvSpPr>
        <p:spPr bwMode="auto">
          <a:xfrm>
            <a:off x="5856288" y="3944938"/>
            <a:ext cx="920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1200">
                <a:solidFill>
                  <a:srgbClr val="7EBE73"/>
                </a:solidFill>
                <a:latin typeface="Raleway Light" charset="0"/>
                <a:sym typeface="Raleway Light" charset="0"/>
              </a:rPr>
              <a:t>Commission</a:t>
            </a:r>
          </a:p>
        </p:txBody>
      </p:sp>
      <p:sp>
        <p:nvSpPr>
          <p:cNvPr id="30736" name="Rectangle 30">
            <a:extLst>
              <a:ext uri="{FF2B5EF4-FFF2-40B4-BE49-F238E27FC236}">
                <a16:creationId xmlns:a16="http://schemas.microsoft.com/office/drawing/2014/main" id="{7D1FCABE-766C-4EA3-9DF3-CC4E8C0BAB6B}"/>
              </a:ext>
            </a:extLst>
          </p:cNvPr>
          <p:cNvSpPr>
            <a:spLocks/>
          </p:cNvSpPr>
          <p:nvPr/>
        </p:nvSpPr>
        <p:spPr bwMode="auto">
          <a:xfrm>
            <a:off x="6911975" y="3944938"/>
            <a:ext cx="7921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1200">
                <a:solidFill>
                  <a:srgbClr val="6EC5D7"/>
                </a:solidFill>
                <a:latin typeface="Raleway Light" charset="0"/>
                <a:sym typeface="Raleway Light" charset="0"/>
              </a:rPr>
              <a:t>Conviction</a:t>
            </a:r>
          </a:p>
        </p:txBody>
      </p:sp>
      <p:sp>
        <p:nvSpPr>
          <p:cNvPr id="30737" name="Rectangle 31">
            <a:extLst>
              <a:ext uri="{FF2B5EF4-FFF2-40B4-BE49-F238E27FC236}">
                <a16:creationId xmlns:a16="http://schemas.microsoft.com/office/drawing/2014/main" id="{FE18FAEF-16F3-4614-ADCC-FCA21D7E2454}"/>
              </a:ext>
            </a:extLst>
          </p:cNvPr>
          <p:cNvSpPr>
            <a:spLocks/>
          </p:cNvSpPr>
          <p:nvPr/>
        </p:nvSpPr>
        <p:spPr bwMode="auto">
          <a:xfrm>
            <a:off x="3708399" y="1500188"/>
            <a:ext cx="520382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fr-FR" altLang="fr-FR" sz="1800" i="1" dirty="0">
                <a:solidFill>
                  <a:srgbClr val="D04E33"/>
                </a:solidFill>
              </a:rPr>
              <a:t>Un professionnel intégré au projet pour accompagner  son évolution à l’aide des retours d’expériences</a:t>
            </a:r>
            <a:r>
              <a:rPr lang="fr-FR" altLang="fr-FR" i="1" dirty="0">
                <a:solidFill>
                  <a:srgbClr val="D04E33"/>
                </a:solidFill>
              </a:rPr>
              <a:t>.</a:t>
            </a:r>
          </a:p>
        </p:txBody>
      </p:sp>
      <p:pic>
        <p:nvPicPr>
          <p:cNvPr id="30738" name="Picture 34" descr="PlaceholderImage.png">
            <a:extLst>
              <a:ext uri="{FF2B5EF4-FFF2-40B4-BE49-F238E27FC236}">
                <a16:creationId xmlns:a16="http://schemas.microsoft.com/office/drawing/2014/main" id="{7EADFCA2-48D7-4425-AA62-F460A1B10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725" y="1522413"/>
            <a:ext cx="2436813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" descr="\\192.168.1.5\old_archives\OLD_BDM\Axe_0_Gouvernance\0 COMMUNICATION\PHOTOTHEQUE\Adhérents BDM\Accompagnateurs BDM\2013-06-13 16.14.06.jpg">
            <a:extLst>
              <a:ext uri="{FF2B5EF4-FFF2-40B4-BE49-F238E27FC236}">
                <a16:creationId xmlns:a16="http://schemas.microsoft.com/office/drawing/2014/main" id="{C2CBDFE2-0EC9-4FB6-959E-C733882C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725" y="1509713"/>
            <a:ext cx="243681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ZoneTexte 34">
            <a:extLst>
              <a:ext uri="{FF2B5EF4-FFF2-40B4-BE49-F238E27FC236}">
                <a16:creationId xmlns:a16="http://schemas.microsoft.com/office/drawing/2014/main" id="{22CFAA4A-FFB7-4E9B-8390-5FB98C40A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49250"/>
            <a:ext cx="6076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32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L’ACCOMPAGNATEUR BD2M</a:t>
            </a:r>
          </a:p>
        </p:txBody>
      </p:sp>
      <p:sp>
        <p:nvSpPr>
          <p:cNvPr id="36" name="AutoShape 17">
            <a:extLst>
              <a:ext uri="{FF2B5EF4-FFF2-40B4-BE49-F238E27FC236}">
                <a16:creationId xmlns:a16="http://schemas.microsoft.com/office/drawing/2014/main" id="{43E20158-D782-433E-8BD4-1955DA0898B4}"/>
              </a:ext>
            </a:extLst>
          </p:cNvPr>
          <p:cNvSpPr>
            <a:spLocks/>
          </p:cNvSpPr>
          <p:nvPr/>
        </p:nvSpPr>
        <p:spPr bwMode="auto">
          <a:xfrm>
            <a:off x="4949825" y="3336925"/>
            <a:ext cx="330200" cy="304800"/>
          </a:xfrm>
          <a:custGeom>
            <a:avLst/>
            <a:gdLst>
              <a:gd name="T0" fmla="*/ 198438 w 21404"/>
              <a:gd name="T1" fmla="*/ 154217 h 21472"/>
              <a:gd name="T2" fmla="*/ 198438 w 21404"/>
              <a:gd name="T3" fmla="*/ 154217 h 21472"/>
              <a:gd name="T4" fmla="*/ 198438 w 21404"/>
              <a:gd name="T5" fmla="*/ 154217 h 21472"/>
              <a:gd name="T6" fmla="*/ 198438 w 21404"/>
              <a:gd name="T7" fmla="*/ 154217 h 214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04" h="21472">
                <a:moveTo>
                  <a:pt x="3386" y="13932"/>
                </a:moveTo>
                <a:cubicBezTo>
                  <a:pt x="4126" y="16483"/>
                  <a:pt x="4518" y="17503"/>
                  <a:pt x="6826" y="18467"/>
                </a:cubicBezTo>
                <a:cubicBezTo>
                  <a:pt x="8742" y="19998"/>
                  <a:pt x="9918" y="21472"/>
                  <a:pt x="10702" y="21472"/>
                </a:cubicBezTo>
                <a:cubicBezTo>
                  <a:pt x="11486" y="21472"/>
                  <a:pt x="12662" y="19998"/>
                  <a:pt x="14578" y="18978"/>
                </a:cubicBezTo>
                <a:cubicBezTo>
                  <a:pt x="16886" y="17503"/>
                  <a:pt x="16102" y="17503"/>
                  <a:pt x="16886" y="14499"/>
                </a:cubicBezTo>
                <a:cubicBezTo>
                  <a:pt x="10702" y="18467"/>
                  <a:pt x="10702" y="18467"/>
                  <a:pt x="10702" y="18467"/>
                </a:cubicBezTo>
                <a:lnTo>
                  <a:pt x="3386" y="13932"/>
                </a:lnTo>
                <a:close/>
                <a:moveTo>
                  <a:pt x="21110" y="6902"/>
                </a:moveTo>
                <a:cubicBezTo>
                  <a:pt x="11834" y="382"/>
                  <a:pt x="11834" y="382"/>
                  <a:pt x="11834" y="382"/>
                </a:cubicBezTo>
                <a:cubicBezTo>
                  <a:pt x="11486" y="-128"/>
                  <a:pt x="10310" y="-128"/>
                  <a:pt x="9526" y="382"/>
                </a:cubicBezTo>
                <a:cubicBezTo>
                  <a:pt x="294" y="6902"/>
                  <a:pt x="294" y="6902"/>
                  <a:pt x="294" y="6902"/>
                </a:cubicBezTo>
                <a:cubicBezTo>
                  <a:pt x="-98" y="7412"/>
                  <a:pt x="-98" y="7922"/>
                  <a:pt x="294" y="8943"/>
                </a:cubicBezTo>
                <a:cubicBezTo>
                  <a:pt x="9526" y="15463"/>
                  <a:pt x="9526" y="15463"/>
                  <a:pt x="9526" y="15463"/>
                </a:cubicBezTo>
                <a:cubicBezTo>
                  <a:pt x="10310" y="15973"/>
                  <a:pt x="11486" y="15973"/>
                  <a:pt x="11834" y="15463"/>
                </a:cubicBezTo>
                <a:cubicBezTo>
                  <a:pt x="17670" y="10927"/>
                  <a:pt x="17670" y="10927"/>
                  <a:pt x="17670" y="10927"/>
                </a:cubicBezTo>
                <a:cubicBezTo>
                  <a:pt x="11486" y="8943"/>
                  <a:pt x="11486" y="8943"/>
                  <a:pt x="11486" y="8943"/>
                </a:cubicBezTo>
                <a:cubicBezTo>
                  <a:pt x="11094" y="8943"/>
                  <a:pt x="11094" y="9396"/>
                  <a:pt x="10702" y="9396"/>
                </a:cubicBezTo>
                <a:cubicBezTo>
                  <a:pt x="9526" y="9396"/>
                  <a:pt x="8742" y="8433"/>
                  <a:pt x="8742" y="7412"/>
                </a:cubicBezTo>
                <a:cubicBezTo>
                  <a:pt x="8742" y="6902"/>
                  <a:pt x="9526" y="5938"/>
                  <a:pt x="10702" y="5938"/>
                </a:cubicBezTo>
                <a:cubicBezTo>
                  <a:pt x="11486" y="5938"/>
                  <a:pt x="12270" y="6392"/>
                  <a:pt x="12662" y="6902"/>
                </a:cubicBezTo>
                <a:cubicBezTo>
                  <a:pt x="19194" y="9907"/>
                  <a:pt x="19194" y="9907"/>
                  <a:pt x="19194" y="9907"/>
                </a:cubicBezTo>
                <a:cubicBezTo>
                  <a:pt x="21110" y="8943"/>
                  <a:pt x="21110" y="8943"/>
                  <a:pt x="21110" y="8943"/>
                </a:cubicBezTo>
                <a:cubicBezTo>
                  <a:pt x="21502" y="7922"/>
                  <a:pt x="21502" y="7412"/>
                  <a:pt x="21110" y="6902"/>
                </a:cubicBezTo>
                <a:close/>
                <a:moveTo>
                  <a:pt x="18410" y="19488"/>
                </a:moveTo>
                <a:cubicBezTo>
                  <a:pt x="18018" y="19998"/>
                  <a:pt x="19586" y="20508"/>
                  <a:pt x="19978" y="18978"/>
                </a:cubicBezTo>
                <a:cubicBezTo>
                  <a:pt x="20326" y="11948"/>
                  <a:pt x="19194" y="9907"/>
                  <a:pt x="19194" y="9907"/>
                </a:cubicBezTo>
                <a:cubicBezTo>
                  <a:pt x="17670" y="10927"/>
                  <a:pt x="17670" y="10927"/>
                  <a:pt x="17670" y="10927"/>
                </a:cubicBezTo>
                <a:cubicBezTo>
                  <a:pt x="17670" y="10927"/>
                  <a:pt x="19194" y="12458"/>
                  <a:pt x="18410" y="19488"/>
                </a:cubicBezTo>
                <a:close/>
              </a:path>
            </a:pathLst>
          </a:custGeom>
          <a:solidFill>
            <a:srgbClr val="D04E33"/>
          </a:solidFill>
          <a:ln>
            <a:noFill/>
          </a:ln>
          <a:effectLst/>
        </p:spPr>
        <p:txBody>
          <a:bodyPr lIns="38100" rIns="38100" anchor="ctr"/>
          <a:lstStyle/>
          <a:p>
            <a:pPr eaLnBrk="1">
              <a:defRPr/>
            </a:pPr>
            <a:endParaRPr lang="fr-FR" sz="1167"/>
          </a:p>
        </p:txBody>
      </p:sp>
      <p:sp>
        <p:nvSpPr>
          <p:cNvPr id="37" name="AutoShape 16">
            <a:extLst>
              <a:ext uri="{FF2B5EF4-FFF2-40B4-BE49-F238E27FC236}">
                <a16:creationId xmlns:a16="http://schemas.microsoft.com/office/drawing/2014/main" id="{DC9F3176-520F-4EF3-8A4B-5DBA66EC0DAC}"/>
              </a:ext>
            </a:extLst>
          </p:cNvPr>
          <p:cNvSpPr>
            <a:spLocks/>
          </p:cNvSpPr>
          <p:nvPr/>
        </p:nvSpPr>
        <p:spPr bwMode="auto">
          <a:xfrm>
            <a:off x="6005513" y="3328988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701" y="7033"/>
                </a:moveTo>
                <a:lnTo>
                  <a:pt x="19167" y="7176"/>
                </a:lnTo>
                <a:lnTo>
                  <a:pt x="18811" y="7535"/>
                </a:lnTo>
                <a:lnTo>
                  <a:pt x="18514" y="7894"/>
                </a:lnTo>
                <a:lnTo>
                  <a:pt x="18396" y="8611"/>
                </a:lnTo>
                <a:lnTo>
                  <a:pt x="18514" y="9114"/>
                </a:lnTo>
                <a:lnTo>
                  <a:pt x="18811" y="9616"/>
                </a:lnTo>
                <a:lnTo>
                  <a:pt x="19167" y="9903"/>
                </a:lnTo>
                <a:lnTo>
                  <a:pt x="19701" y="9975"/>
                </a:lnTo>
                <a:lnTo>
                  <a:pt x="20116" y="9903"/>
                </a:lnTo>
                <a:lnTo>
                  <a:pt x="20532" y="9616"/>
                </a:lnTo>
                <a:lnTo>
                  <a:pt x="20769" y="9114"/>
                </a:lnTo>
                <a:lnTo>
                  <a:pt x="20888" y="8611"/>
                </a:lnTo>
                <a:lnTo>
                  <a:pt x="20769" y="7894"/>
                </a:lnTo>
                <a:lnTo>
                  <a:pt x="20532" y="7535"/>
                </a:lnTo>
                <a:lnTo>
                  <a:pt x="20116" y="7176"/>
                </a:lnTo>
                <a:lnTo>
                  <a:pt x="19701" y="7033"/>
                </a:lnTo>
                <a:close/>
                <a:moveTo>
                  <a:pt x="2077" y="7033"/>
                </a:moveTo>
                <a:lnTo>
                  <a:pt x="1484" y="7176"/>
                </a:lnTo>
                <a:lnTo>
                  <a:pt x="890" y="7894"/>
                </a:lnTo>
                <a:lnTo>
                  <a:pt x="771" y="8611"/>
                </a:lnTo>
                <a:lnTo>
                  <a:pt x="890" y="9114"/>
                </a:lnTo>
                <a:lnTo>
                  <a:pt x="1187" y="9616"/>
                </a:lnTo>
                <a:lnTo>
                  <a:pt x="1484" y="9903"/>
                </a:lnTo>
                <a:lnTo>
                  <a:pt x="2077" y="9975"/>
                </a:lnTo>
                <a:lnTo>
                  <a:pt x="2492" y="9903"/>
                </a:lnTo>
                <a:lnTo>
                  <a:pt x="2908" y="9616"/>
                </a:lnTo>
                <a:lnTo>
                  <a:pt x="3145" y="9114"/>
                </a:lnTo>
                <a:lnTo>
                  <a:pt x="3204" y="8611"/>
                </a:lnTo>
                <a:lnTo>
                  <a:pt x="3145" y="7894"/>
                </a:lnTo>
                <a:lnTo>
                  <a:pt x="2908" y="7535"/>
                </a:lnTo>
                <a:lnTo>
                  <a:pt x="2492" y="7176"/>
                </a:lnTo>
                <a:lnTo>
                  <a:pt x="2077" y="7033"/>
                </a:lnTo>
                <a:close/>
                <a:moveTo>
                  <a:pt x="16022" y="4306"/>
                </a:moveTo>
                <a:lnTo>
                  <a:pt x="15607" y="4449"/>
                </a:lnTo>
                <a:lnTo>
                  <a:pt x="15310" y="4521"/>
                </a:lnTo>
                <a:lnTo>
                  <a:pt x="14954" y="4664"/>
                </a:lnTo>
                <a:lnTo>
                  <a:pt x="14716" y="4951"/>
                </a:lnTo>
                <a:lnTo>
                  <a:pt x="14538" y="5310"/>
                </a:lnTo>
                <a:lnTo>
                  <a:pt x="14301" y="5741"/>
                </a:lnTo>
                <a:lnTo>
                  <a:pt x="14182" y="6100"/>
                </a:lnTo>
                <a:lnTo>
                  <a:pt x="14182" y="7033"/>
                </a:lnTo>
                <a:lnTo>
                  <a:pt x="14301" y="7391"/>
                </a:lnTo>
                <a:lnTo>
                  <a:pt x="14538" y="7822"/>
                </a:lnTo>
                <a:lnTo>
                  <a:pt x="14954" y="8324"/>
                </a:lnTo>
                <a:lnTo>
                  <a:pt x="15310" y="8611"/>
                </a:lnTo>
                <a:lnTo>
                  <a:pt x="15607" y="8683"/>
                </a:lnTo>
                <a:lnTo>
                  <a:pt x="16378" y="8683"/>
                </a:lnTo>
                <a:lnTo>
                  <a:pt x="16675" y="8611"/>
                </a:lnTo>
                <a:lnTo>
                  <a:pt x="17031" y="8324"/>
                </a:lnTo>
                <a:lnTo>
                  <a:pt x="17327" y="8037"/>
                </a:lnTo>
                <a:lnTo>
                  <a:pt x="17565" y="7822"/>
                </a:lnTo>
                <a:lnTo>
                  <a:pt x="17624" y="7391"/>
                </a:lnTo>
                <a:lnTo>
                  <a:pt x="17743" y="7033"/>
                </a:lnTo>
                <a:lnTo>
                  <a:pt x="17862" y="6530"/>
                </a:lnTo>
                <a:lnTo>
                  <a:pt x="17743" y="6100"/>
                </a:lnTo>
                <a:lnTo>
                  <a:pt x="17624" y="5741"/>
                </a:lnTo>
                <a:lnTo>
                  <a:pt x="17565" y="5310"/>
                </a:lnTo>
                <a:lnTo>
                  <a:pt x="17327" y="4951"/>
                </a:lnTo>
                <a:lnTo>
                  <a:pt x="17031" y="4664"/>
                </a:lnTo>
                <a:lnTo>
                  <a:pt x="16675" y="4521"/>
                </a:lnTo>
                <a:lnTo>
                  <a:pt x="16378" y="4449"/>
                </a:lnTo>
                <a:lnTo>
                  <a:pt x="16022" y="4306"/>
                </a:lnTo>
                <a:close/>
                <a:moveTo>
                  <a:pt x="21600" y="17797"/>
                </a:moveTo>
                <a:lnTo>
                  <a:pt x="19582" y="17797"/>
                </a:lnTo>
                <a:lnTo>
                  <a:pt x="19582" y="12630"/>
                </a:lnTo>
                <a:lnTo>
                  <a:pt x="19464" y="11984"/>
                </a:lnTo>
                <a:lnTo>
                  <a:pt x="19048" y="10908"/>
                </a:lnTo>
                <a:lnTo>
                  <a:pt x="19701" y="10764"/>
                </a:lnTo>
                <a:lnTo>
                  <a:pt x="19998" y="10908"/>
                </a:lnTo>
                <a:lnTo>
                  <a:pt x="20473" y="11051"/>
                </a:lnTo>
                <a:lnTo>
                  <a:pt x="20769" y="11338"/>
                </a:lnTo>
                <a:lnTo>
                  <a:pt x="21066" y="11553"/>
                </a:lnTo>
                <a:lnTo>
                  <a:pt x="21303" y="11984"/>
                </a:lnTo>
                <a:lnTo>
                  <a:pt x="21541" y="12343"/>
                </a:lnTo>
                <a:lnTo>
                  <a:pt x="21600" y="12773"/>
                </a:lnTo>
                <a:lnTo>
                  <a:pt x="21600" y="17797"/>
                </a:lnTo>
                <a:close/>
                <a:moveTo>
                  <a:pt x="5697" y="4306"/>
                </a:moveTo>
                <a:lnTo>
                  <a:pt x="5281" y="4449"/>
                </a:lnTo>
                <a:lnTo>
                  <a:pt x="4925" y="4521"/>
                </a:lnTo>
                <a:lnTo>
                  <a:pt x="4629" y="4664"/>
                </a:lnTo>
                <a:lnTo>
                  <a:pt x="4391" y="4951"/>
                </a:lnTo>
                <a:lnTo>
                  <a:pt x="4213" y="5310"/>
                </a:lnTo>
                <a:lnTo>
                  <a:pt x="3976" y="5741"/>
                </a:lnTo>
                <a:lnTo>
                  <a:pt x="3857" y="6100"/>
                </a:lnTo>
                <a:lnTo>
                  <a:pt x="3857" y="7033"/>
                </a:lnTo>
                <a:lnTo>
                  <a:pt x="3976" y="7391"/>
                </a:lnTo>
                <a:lnTo>
                  <a:pt x="4213" y="7822"/>
                </a:lnTo>
                <a:lnTo>
                  <a:pt x="4629" y="8324"/>
                </a:lnTo>
                <a:lnTo>
                  <a:pt x="4925" y="8611"/>
                </a:lnTo>
                <a:lnTo>
                  <a:pt x="5281" y="8683"/>
                </a:lnTo>
                <a:lnTo>
                  <a:pt x="6053" y="8683"/>
                </a:lnTo>
                <a:lnTo>
                  <a:pt x="6349" y="8611"/>
                </a:lnTo>
                <a:lnTo>
                  <a:pt x="6646" y="8324"/>
                </a:lnTo>
                <a:lnTo>
                  <a:pt x="7002" y="8037"/>
                </a:lnTo>
                <a:lnTo>
                  <a:pt x="7240" y="7822"/>
                </a:lnTo>
                <a:lnTo>
                  <a:pt x="7299" y="7391"/>
                </a:lnTo>
                <a:lnTo>
                  <a:pt x="7418" y="7033"/>
                </a:lnTo>
                <a:lnTo>
                  <a:pt x="7536" y="6530"/>
                </a:lnTo>
                <a:lnTo>
                  <a:pt x="7418" y="6100"/>
                </a:lnTo>
                <a:lnTo>
                  <a:pt x="7299" y="5741"/>
                </a:lnTo>
                <a:lnTo>
                  <a:pt x="7240" y="5310"/>
                </a:lnTo>
                <a:lnTo>
                  <a:pt x="7002" y="4951"/>
                </a:lnTo>
                <a:lnTo>
                  <a:pt x="6646" y="4664"/>
                </a:lnTo>
                <a:lnTo>
                  <a:pt x="6349" y="4521"/>
                </a:lnTo>
                <a:lnTo>
                  <a:pt x="6053" y="4449"/>
                </a:lnTo>
                <a:lnTo>
                  <a:pt x="5697" y="4306"/>
                </a:lnTo>
                <a:close/>
                <a:moveTo>
                  <a:pt x="2077" y="10764"/>
                </a:moveTo>
                <a:lnTo>
                  <a:pt x="2611" y="10908"/>
                </a:lnTo>
                <a:lnTo>
                  <a:pt x="2255" y="11984"/>
                </a:lnTo>
                <a:lnTo>
                  <a:pt x="2136" y="12630"/>
                </a:lnTo>
                <a:lnTo>
                  <a:pt x="2077" y="13132"/>
                </a:lnTo>
                <a:lnTo>
                  <a:pt x="2077" y="17797"/>
                </a:lnTo>
                <a:lnTo>
                  <a:pt x="0" y="17797"/>
                </a:lnTo>
                <a:lnTo>
                  <a:pt x="0" y="12773"/>
                </a:lnTo>
                <a:lnTo>
                  <a:pt x="119" y="12343"/>
                </a:lnTo>
                <a:lnTo>
                  <a:pt x="356" y="11984"/>
                </a:lnTo>
                <a:lnTo>
                  <a:pt x="534" y="11553"/>
                </a:lnTo>
                <a:lnTo>
                  <a:pt x="890" y="11338"/>
                </a:lnTo>
                <a:lnTo>
                  <a:pt x="1187" y="11051"/>
                </a:lnTo>
                <a:lnTo>
                  <a:pt x="1602" y="10908"/>
                </a:lnTo>
                <a:lnTo>
                  <a:pt x="2077" y="10764"/>
                </a:lnTo>
                <a:close/>
                <a:moveTo>
                  <a:pt x="10859" y="0"/>
                </a:moveTo>
                <a:lnTo>
                  <a:pt x="10325" y="0"/>
                </a:lnTo>
                <a:lnTo>
                  <a:pt x="9791" y="287"/>
                </a:lnTo>
                <a:lnTo>
                  <a:pt x="9376" y="502"/>
                </a:lnTo>
                <a:lnTo>
                  <a:pt x="8960" y="933"/>
                </a:lnTo>
                <a:lnTo>
                  <a:pt x="8604" y="1435"/>
                </a:lnTo>
                <a:lnTo>
                  <a:pt x="8367" y="1938"/>
                </a:lnTo>
                <a:lnTo>
                  <a:pt x="8189" y="2583"/>
                </a:lnTo>
                <a:lnTo>
                  <a:pt x="8189" y="3875"/>
                </a:lnTo>
                <a:lnTo>
                  <a:pt x="8367" y="4449"/>
                </a:lnTo>
                <a:lnTo>
                  <a:pt x="8604" y="5095"/>
                </a:lnTo>
                <a:lnTo>
                  <a:pt x="8960" y="5454"/>
                </a:lnTo>
                <a:lnTo>
                  <a:pt x="9376" y="5813"/>
                </a:lnTo>
                <a:lnTo>
                  <a:pt x="9791" y="6243"/>
                </a:lnTo>
                <a:lnTo>
                  <a:pt x="10859" y="6530"/>
                </a:lnTo>
                <a:lnTo>
                  <a:pt x="11393" y="6387"/>
                </a:lnTo>
                <a:lnTo>
                  <a:pt x="11868" y="6243"/>
                </a:lnTo>
                <a:lnTo>
                  <a:pt x="12402" y="5813"/>
                </a:lnTo>
                <a:lnTo>
                  <a:pt x="12996" y="5095"/>
                </a:lnTo>
                <a:lnTo>
                  <a:pt x="13352" y="4449"/>
                </a:lnTo>
                <a:lnTo>
                  <a:pt x="13470" y="3875"/>
                </a:lnTo>
                <a:lnTo>
                  <a:pt x="13589" y="3229"/>
                </a:lnTo>
                <a:lnTo>
                  <a:pt x="13352" y="1938"/>
                </a:lnTo>
                <a:lnTo>
                  <a:pt x="12996" y="1435"/>
                </a:lnTo>
                <a:lnTo>
                  <a:pt x="12699" y="933"/>
                </a:lnTo>
                <a:lnTo>
                  <a:pt x="12402" y="502"/>
                </a:lnTo>
                <a:lnTo>
                  <a:pt x="11868" y="287"/>
                </a:lnTo>
                <a:lnTo>
                  <a:pt x="11393" y="0"/>
                </a:lnTo>
                <a:lnTo>
                  <a:pt x="10859" y="0"/>
                </a:lnTo>
                <a:close/>
                <a:moveTo>
                  <a:pt x="18930" y="19519"/>
                </a:moveTo>
                <a:lnTo>
                  <a:pt x="15725" y="19519"/>
                </a:lnTo>
                <a:lnTo>
                  <a:pt x="15725" y="11697"/>
                </a:lnTo>
                <a:lnTo>
                  <a:pt x="15607" y="11051"/>
                </a:lnTo>
                <a:lnTo>
                  <a:pt x="15369" y="10405"/>
                </a:lnTo>
                <a:lnTo>
                  <a:pt x="15191" y="9759"/>
                </a:lnTo>
                <a:lnTo>
                  <a:pt x="15607" y="9616"/>
                </a:lnTo>
                <a:lnTo>
                  <a:pt x="16022" y="9616"/>
                </a:lnTo>
                <a:lnTo>
                  <a:pt x="17090" y="9903"/>
                </a:lnTo>
                <a:lnTo>
                  <a:pt x="17624" y="10262"/>
                </a:lnTo>
                <a:lnTo>
                  <a:pt x="18099" y="10692"/>
                </a:lnTo>
                <a:lnTo>
                  <a:pt x="18396" y="11195"/>
                </a:lnTo>
                <a:lnTo>
                  <a:pt x="18752" y="11841"/>
                </a:lnTo>
                <a:lnTo>
                  <a:pt x="18811" y="12486"/>
                </a:lnTo>
                <a:lnTo>
                  <a:pt x="18930" y="13132"/>
                </a:lnTo>
                <a:lnTo>
                  <a:pt x="18930" y="19519"/>
                </a:lnTo>
                <a:close/>
                <a:moveTo>
                  <a:pt x="5934" y="12486"/>
                </a:moveTo>
                <a:lnTo>
                  <a:pt x="5934" y="19519"/>
                </a:lnTo>
                <a:lnTo>
                  <a:pt x="2670" y="19519"/>
                </a:lnTo>
                <a:lnTo>
                  <a:pt x="2670" y="13132"/>
                </a:lnTo>
                <a:lnTo>
                  <a:pt x="2789" y="12486"/>
                </a:lnTo>
                <a:lnTo>
                  <a:pt x="3026" y="11841"/>
                </a:lnTo>
                <a:lnTo>
                  <a:pt x="3204" y="11195"/>
                </a:lnTo>
                <a:lnTo>
                  <a:pt x="3560" y="10692"/>
                </a:lnTo>
                <a:lnTo>
                  <a:pt x="3976" y="10262"/>
                </a:lnTo>
                <a:lnTo>
                  <a:pt x="4510" y="9903"/>
                </a:lnTo>
                <a:lnTo>
                  <a:pt x="5044" y="9759"/>
                </a:lnTo>
                <a:lnTo>
                  <a:pt x="5697" y="9616"/>
                </a:lnTo>
                <a:lnTo>
                  <a:pt x="6112" y="9616"/>
                </a:lnTo>
                <a:lnTo>
                  <a:pt x="6468" y="9759"/>
                </a:lnTo>
                <a:lnTo>
                  <a:pt x="6231" y="10405"/>
                </a:lnTo>
                <a:lnTo>
                  <a:pt x="6053" y="11051"/>
                </a:lnTo>
                <a:lnTo>
                  <a:pt x="5934" y="11697"/>
                </a:lnTo>
                <a:lnTo>
                  <a:pt x="5934" y="12486"/>
                </a:lnTo>
                <a:close/>
                <a:moveTo>
                  <a:pt x="6587" y="21600"/>
                </a:moveTo>
                <a:lnTo>
                  <a:pt x="15073" y="21600"/>
                </a:lnTo>
                <a:lnTo>
                  <a:pt x="15073" y="12486"/>
                </a:lnTo>
                <a:lnTo>
                  <a:pt x="14954" y="11410"/>
                </a:lnTo>
                <a:lnTo>
                  <a:pt x="14716" y="10405"/>
                </a:lnTo>
                <a:lnTo>
                  <a:pt x="14301" y="9616"/>
                </a:lnTo>
                <a:lnTo>
                  <a:pt x="13767" y="8827"/>
                </a:lnTo>
                <a:lnTo>
                  <a:pt x="13233" y="8181"/>
                </a:lnTo>
                <a:lnTo>
                  <a:pt x="12462" y="7822"/>
                </a:lnTo>
                <a:lnTo>
                  <a:pt x="11749" y="7391"/>
                </a:lnTo>
                <a:lnTo>
                  <a:pt x="10859" y="7248"/>
                </a:lnTo>
                <a:lnTo>
                  <a:pt x="10029" y="7391"/>
                </a:lnTo>
                <a:lnTo>
                  <a:pt x="9138" y="7822"/>
                </a:lnTo>
                <a:lnTo>
                  <a:pt x="8486" y="8181"/>
                </a:lnTo>
                <a:lnTo>
                  <a:pt x="7833" y="8827"/>
                </a:lnTo>
                <a:lnTo>
                  <a:pt x="7299" y="9616"/>
                </a:lnTo>
                <a:lnTo>
                  <a:pt x="6884" y="10405"/>
                </a:lnTo>
                <a:lnTo>
                  <a:pt x="6646" y="11410"/>
                </a:lnTo>
                <a:lnTo>
                  <a:pt x="6587" y="12486"/>
                </a:lnTo>
                <a:lnTo>
                  <a:pt x="6587" y="21600"/>
                </a:lnTo>
                <a:close/>
              </a:path>
            </a:pathLst>
          </a:custGeom>
          <a:solidFill>
            <a:srgbClr val="7EBE73"/>
          </a:solidFill>
          <a:ln w="28575">
            <a:noFill/>
            <a:miter lim="800000"/>
            <a:headEnd/>
            <a:tailEnd/>
          </a:ln>
          <a:effectLst/>
        </p:spPr>
        <p:txBody>
          <a:bodyPr lIns="38100" rIns="38100" anchor="ctr"/>
          <a:lstStyle/>
          <a:p>
            <a:pPr algn="ctr" eaLnBrk="1">
              <a:defRPr/>
            </a:pPr>
            <a:endParaRPr lang="fr-FR" altLang="fr-FR" sz="1167">
              <a:solidFill>
                <a:srgbClr val="FFFFFF"/>
              </a:solidFill>
            </a:endParaRPr>
          </a:p>
        </p:txBody>
      </p:sp>
      <p:sp>
        <p:nvSpPr>
          <p:cNvPr id="30743" name="Triangle rectangle 37">
            <a:extLst>
              <a:ext uri="{FF2B5EF4-FFF2-40B4-BE49-F238E27FC236}">
                <a16:creationId xmlns:a16="http://schemas.microsoft.com/office/drawing/2014/main" id="{6CAF20FD-0C3D-4FFF-8186-C551F3152D0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9388475" y="9259888"/>
            <a:ext cx="29573538" cy="763587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tIns="38100" rIns="38100" bIns="38100" anchor="ctr">
            <a:spAutoFit/>
          </a:bodyPr>
          <a:lstStyle>
            <a:lvl1pPr defTabSz="593725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defTabSz="593725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defTabSz="593725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defTabSz="593725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defTabSz="593725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indent="-403225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indent="-403225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indent="-403225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indent="-403225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endParaRPr lang="fr-FR" altLang="fr-FR" sz="1100"/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10</a:t>
            </a:fld>
            <a:endParaRPr lang="fr-FR" altLang="fr-FR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24091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Espace réservé du contenu 2">
            <a:extLst>
              <a:ext uri="{FF2B5EF4-FFF2-40B4-BE49-F238E27FC236}">
                <a16:creationId xmlns:a16="http://schemas.microsoft.com/office/drawing/2014/main" id="{ED3CE8F8-2080-459B-93AE-430F91B6F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050064"/>
            <a:ext cx="5688632" cy="18135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Espace réservé du contenu 6">
            <a:extLst>
              <a:ext uri="{FF2B5EF4-FFF2-40B4-BE49-F238E27FC236}">
                <a16:creationId xmlns:a16="http://schemas.microsoft.com/office/drawing/2014/main" id="{88FEC00A-1867-4DBE-8FC7-06BAE59DB6D3}"/>
              </a:ext>
            </a:extLst>
          </p:cNvPr>
          <p:cNvSpPr>
            <a:spLocks noGrp="1"/>
          </p:cNvSpPr>
          <p:nvPr>
            <p:ph idx="10"/>
          </p:nvPr>
        </p:nvSpPr>
        <p:spPr bwMode="auto">
          <a:xfrm>
            <a:off x="2317637" y="3568624"/>
            <a:ext cx="6858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altLang="fr-FR" sz="1800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Les ingrédients de l’</a:t>
            </a:r>
            <a:r>
              <a:rPr lang="fr-FR" altLang="fr-FR" b="1" dirty="0">
                <a:solidFill>
                  <a:srgbClr val="D04E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intelligence collective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6730" y="2968549"/>
            <a:ext cx="8856984" cy="1041079"/>
          </a:xfrm>
        </p:spPr>
        <p:txBody>
          <a:bodyPr/>
          <a:lstStyle/>
          <a:p>
            <a:pPr marL="0" indent="0">
              <a:defRPr/>
            </a:pPr>
            <a:r>
              <a:rPr lang="fr-FR" sz="20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Commission Démarche BD2M </a:t>
            </a:r>
            <a:r>
              <a:rPr lang="fr-FR" sz="2000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tient compte des efforts consentis pour atteindre la meilleure qualité environnementale, sociale et économique possible </a:t>
            </a:r>
            <a:r>
              <a:rPr lang="fr-FR" sz="20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dans un contexte donné</a:t>
            </a:r>
            <a:r>
              <a:rPr lang="fr-FR" sz="2000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 COMMISSION BD2M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11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146B63-6DA7-41FB-A47A-8272FEEE2589}"/>
              </a:ext>
            </a:extLst>
          </p:cNvPr>
          <p:cNvSpPr txBox="1"/>
          <p:nvPr/>
        </p:nvSpPr>
        <p:spPr>
          <a:xfrm>
            <a:off x="200970" y="4195756"/>
            <a:ext cx="879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7D968A"/>
                </a:solidFill>
                <a:ea typeface="+mn-ea"/>
              </a:rPr>
              <a:t>Les membres de commissions </a:t>
            </a:r>
            <a:r>
              <a:rPr lang="fr-FR" sz="2000" dirty="0">
                <a:solidFill>
                  <a:srgbClr val="7D968A"/>
                </a:solidFill>
                <a:ea typeface="+mn-ea"/>
              </a:rPr>
              <a:t>seront constitués d’acteurs de Monaco et de la région Sud Provence Alpes Côte d’Azur. Une formation </a:t>
            </a:r>
            <a:r>
              <a:rPr lang="fr-FR" sz="2000" dirty="0" smtClean="0">
                <a:solidFill>
                  <a:srgbClr val="7D968A"/>
                </a:solidFill>
                <a:ea typeface="+mn-ea"/>
              </a:rPr>
              <a:t>a eu lieu le </a:t>
            </a:r>
            <a:r>
              <a:rPr lang="fr-FR" sz="2000" dirty="0">
                <a:solidFill>
                  <a:srgbClr val="7D968A"/>
                </a:solidFill>
                <a:ea typeface="+mn-ea"/>
              </a:rPr>
              <a:t>11 octobre 2019 sur le processus et la bienveillance.</a:t>
            </a:r>
          </a:p>
        </p:txBody>
      </p:sp>
    </p:spTree>
    <p:extLst>
      <p:ext uri="{BB962C8B-B14F-4D97-AF65-F5344CB8AC3E}">
        <p14:creationId xmlns:p14="http://schemas.microsoft.com/office/powerpoint/2010/main" val="314414149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8697913" y="249238"/>
            <a:ext cx="246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25D931F8-17F9-4593-A4E8-21707CF3D962}" type="slidenum">
              <a:rPr lang="fr-FR" altLang="fr-FR" sz="1000">
                <a:solidFill>
                  <a:srgbClr val="FFFFFF"/>
                </a:solidFill>
              </a:rPr>
              <a:pPr algn="ctr" eaLnBrk="1"/>
              <a:t>12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53" name="Rectangle 11"/>
          <p:cNvSpPr>
            <a:spLocks/>
          </p:cNvSpPr>
          <p:nvPr/>
        </p:nvSpPr>
        <p:spPr bwMode="auto">
          <a:xfrm>
            <a:off x="424275" y="497145"/>
            <a:ext cx="8356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just" eaLnBrk="1"/>
            <a:r>
              <a:rPr lang="fr-FR" altLang="fr-FR" sz="1800" b="1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		</a:t>
            </a:r>
          </a:p>
          <a:p>
            <a:pPr algn="just" eaLnBrk="1"/>
            <a:endParaRPr lang="fr-FR" altLang="fr-FR" sz="1800" dirty="0">
              <a:solidFill>
                <a:srgbClr val="7D968A"/>
              </a:solidFill>
              <a:latin typeface="Calibri" panose="020F0502020204030204" pitchFamily="34" charset="0"/>
              <a:sym typeface="Raleway Light" charset="0"/>
            </a:endParaRPr>
          </a:p>
          <a:p>
            <a:pPr algn="just" eaLnBrk="1"/>
            <a:endParaRPr lang="fr-FR" altLang="fr-FR" sz="1800" dirty="0">
              <a:solidFill>
                <a:srgbClr val="7D968A"/>
              </a:solidFill>
              <a:latin typeface="Calibri" panose="020F0502020204030204" pitchFamily="34" charset="0"/>
              <a:sym typeface="Raleway Light" charset="0"/>
            </a:endParaRPr>
          </a:p>
          <a:p>
            <a:pPr algn="just" eaLnBrk="1"/>
            <a:endParaRPr lang="fr-FR" altLang="fr-FR" sz="1800" dirty="0">
              <a:solidFill>
                <a:srgbClr val="7D968A"/>
              </a:solidFill>
              <a:latin typeface="Calibri" panose="020F0502020204030204" pitchFamily="34" charset="0"/>
              <a:sym typeface="Raleway Light" charset="0"/>
            </a:endParaRPr>
          </a:p>
          <a:p>
            <a:pPr algn="just" eaLnBrk="1"/>
            <a:endParaRPr lang="fr-FR" altLang="fr-FR" sz="1800" dirty="0">
              <a:solidFill>
                <a:srgbClr val="7D968A"/>
              </a:solidFill>
              <a:latin typeface="Calibri" panose="020F0502020204030204" pitchFamily="34" charset="0"/>
              <a:sym typeface="Raleway Light" charset="0"/>
            </a:endParaRPr>
          </a:p>
          <a:p>
            <a:pPr algn="just" eaLnBrk="1"/>
            <a:endParaRPr lang="fr-FR" altLang="fr-FR" sz="1800" dirty="0">
              <a:solidFill>
                <a:srgbClr val="7D968A"/>
              </a:solidFill>
              <a:latin typeface="Calibri" panose="020F0502020204030204" pitchFamily="34" charset="0"/>
              <a:sym typeface="Raleway Light" charset="0"/>
            </a:endParaRPr>
          </a:p>
          <a:p>
            <a:pPr algn="just" eaLnBrk="1"/>
            <a:endParaRPr lang="fr-FR" altLang="fr-FR" sz="1800" dirty="0">
              <a:solidFill>
                <a:srgbClr val="7D968A"/>
              </a:solidFill>
              <a:latin typeface="Calibri" panose="020F0502020204030204" pitchFamily="34" charset="0"/>
              <a:sym typeface="Raleway Light" charset="0"/>
            </a:endParaRPr>
          </a:p>
        </p:txBody>
      </p:sp>
      <p:sp>
        <p:nvSpPr>
          <p:cNvPr id="18" name="ZoneTexte 9">
            <a:extLst>
              <a:ext uri="{FF2B5EF4-FFF2-40B4-BE49-F238E27FC236}">
                <a16:creationId xmlns:a16="http://schemas.microsoft.com/office/drawing/2014/main" id="{E846E3BB-6866-4ABB-9CB1-0F195FA54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63419"/>
            <a:ext cx="67872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/>
            <a:r>
              <a:rPr lang="fr-FR" altLang="fr-FR" sz="28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 COLLECTIF DES DEMARCHES </a:t>
            </a:r>
          </a:p>
          <a:p>
            <a:pPr algn="ctr" eaLnBrk="1"/>
            <a:r>
              <a:rPr lang="fr-FR" altLang="fr-FR" sz="28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Quartiers et bâtiments durables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12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28C7CC2-9B3F-4543-956F-A498EF36B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752" y="1921396"/>
            <a:ext cx="4237314" cy="2973551"/>
          </a:xfrm>
          <a:prstGeom prst="rect">
            <a:avLst/>
          </a:prstGeom>
        </p:spPr>
      </p:pic>
      <p:pic>
        <p:nvPicPr>
          <p:cNvPr id="13" name="Picture 4" descr="C:\Users\yvain\Pictures\nouvelle aquitaine cluster eco habitat.png">
            <a:extLst>
              <a:ext uri="{FF2B5EF4-FFF2-40B4-BE49-F238E27FC236}">
                <a16:creationId xmlns:a16="http://schemas.microsoft.com/office/drawing/2014/main" id="{878B23E8-A996-47A5-A9D3-9B92420F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856" y="3523654"/>
            <a:ext cx="399684" cy="340529"/>
          </a:xfrm>
          <a:prstGeom prst="rect">
            <a:avLst/>
          </a:prstGeom>
          <a:solidFill>
            <a:srgbClr val="54685E"/>
          </a:solidFill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14" name="Picture 5" descr="C:\Users\yvain\Pictures\nouvelle aquitaine crehad blanc.png">
            <a:extLst>
              <a:ext uri="{FF2B5EF4-FFF2-40B4-BE49-F238E27FC236}">
                <a16:creationId xmlns:a16="http://schemas.microsoft.com/office/drawing/2014/main" id="{870DAEED-E1DE-4B16-9DA9-8EBB5C73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753" y="3562104"/>
            <a:ext cx="502635" cy="263630"/>
          </a:xfrm>
          <a:prstGeom prst="rect">
            <a:avLst/>
          </a:prstGeom>
          <a:solidFill>
            <a:srgbClr val="54685E"/>
          </a:solidFill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5" name="Image 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FBB1C7AE-133B-4801-AAD1-81D1EBD37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0" y="2810144"/>
            <a:ext cx="1473810" cy="857216"/>
          </a:xfrm>
          <a:prstGeom prst="rect">
            <a:avLst/>
          </a:prstGeom>
        </p:spPr>
      </p:pic>
      <p:pic>
        <p:nvPicPr>
          <p:cNvPr id="7" name="Image 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03E17D5F-EA6D-47F1-8339-3C8E4DE64A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9" y="2226813"/>
            <a:ext cx="1683706" cy="583331"/>
          </a:xfrm>
          <a:prstGeom prst="rect">
            <a:avLst/>
          </a:prstGeom>
        </p:spPr>
      </p:pic>
      <p:pic>
        <p:nvPicPr>
          <p:cNvPr id="19" name="Image 1">
            <a:extLst>
              <a:ext uri="{FF2B5EF4-FFF2-40B4-BE49-F238E27FC236}">
                <a16:creationId xmlns:a16="http://schemas.microsoft.com/office/drawing/2014/main" id="{920F923A-6F2D-4322-962B-D8E8E6D1C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86" y="1451252"/>
            <a:ext cx="13303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0E21C59-7F80-4240-B035-065416EE40DA}"/>
              </a:ext>
            </a:extLst>
          </p:cNvPr>
          <p:cNvSpPr txBox="1"/>
          <p:nvPr/>
        </p:nvSpPr>
        <p:spPr>
          <a:xfrm>
            <a:off x="2123728" y="1451252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500 opérations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1 700 000 m2 </a:t>
            </a:r>
          </a:p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1FF3AA9-C56D-4599-BFCD-48742E8C73B9}"/>
              </a:ext>
            </a:extLst>
          </p:cNvPr>
          <p:cNvSpPr txBox="1"/>
          <p:nvPr/>
        </p:nvSpPr>
        <p:spPr>
          <a:xfrm>
            <a:off x="2161475" y="238174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80 opérations </a:t>
            </a:r>
          </a:p>
          <a:p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3BB9E7E-D10E-4B5D-B436-3A0FBCF8D242}"/>
              </a:ext>
            </a:extLst>
          </p:cNvPr>
          <p:cNvSpPr txBox="1"/>
          <p:nvPr/>
        </p:nvSpPr>
        <p:spPr>
          <a:xfrm>
            <a:off x="2135151" y="314653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30 opérations </a:t>
            </a:r>
          </a:p>
          <a:p>
            <a:endParaRPr lang="fr-FR" dirty="0"/>
          </a:p>
        </p:txBody>
      </p:sp>
      <p:pic>
        <p:nvPicPr>
          <p:cNvPr id="24" name="Picture 4" descr="nombre_bdm.jpg">
            <a:extLst>
              <a:ext uri="{FF2B5EF4-FFF2-40B4-BE49-F238E27FC236}">
                <a16:creationId xmlns:a16="http://schemas.microsoft.com/office/drawing/2014/main" id="{84CB9A25-3555-4CBB-B517-AA2F895D2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73" y="3773235"/>
            <a:ext cx="3577709" cy="183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 descr="pct5.bmp">
            <a:extLst>
              <a:ext uri="{FF2B5EF4-FFF2-40B4-BE49-F238E27FC236}">
                <a16:creationId xmlns:a16="http://schemas.microsoft.com/office/drawing/2014/main" id="{55F46385-9755-46F4-B44A-C461582DEDFA}"/>
              </a:ext>
            </a:extLst>
          </p:cNvPr>
          <p:cNvSpPr>
            <a:spLocks/>
          </p:cNvSpPr>
          <p:nvPr/>
        </p:nvSpPr>
        <p:spPr bwMode="auto">
          <a:xfrm>
            <a:off x="0" y="4657725"/>
            <a:ext cx="9144000" cy="1057275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txBody>
          <a:bodyPr lIns="45720" rIns="45720" anchor="ctr"/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662988" y="249238"/>
            <a:ext cx="315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1000">
                <a:solidFill>
                  <a:srgbClr val="FFFFFF"/>
                </a:solidFill>
              </a:rPr>
              <a:pPr algn="ctr" eaLnBrk="1"/>
              <a:t>13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34465"/>
            <a:ext cx="1509712" cy="90379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7442" y="2176064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600" b="1" dirty="0">
                <a:solidFill>
                  <a:srgbClr val="7D968A"/>
                </a:solidFill>
                <a:latin typeface="Calibri" panose="020F0502020204030204" pitchFamily="34" charset="0"/>
              </a:rPr>
              <a:t>Les spécificités</a:t>
            </a:r>
            <a:r>
              <a:rPr lang="fr-FR" altLang="fr-FR" sz="3600" b="1" dirty="0">
                <a:solidFill>
                  <a:srgbClr val="4C8B41"/>
                </a:solidFill>
                <a:latin typeface="Calibri" panose="020F0502020204030204" pitchFamily="34" charset="0"/>
                <a:sym typeface="Raleway Light" charset="0"/>
              </a:rPr>
              <a:t> BD2M</a:t>
            </a:r>
            <a:endParaRPr lang="fr-FR" altLang="fr-FR" sz="2800" b="1" dirty="0">
              <a:solidFill>
                <a:srgbClr val="4C8B41"/>
              </a:solidFill>
              <a:latin typeface="Calibri" panose="020F0502020204030204" pitchFamily="34" charset="0"/>
              <a:sym typeface="Raleway Light" charset="0"/>
            </a:endParaRPr>
          </a:p>
          <a:p>
            <a:pPr algn="ctr"/>
            <a:r>
              <a:rPr lang="fr-FR" altLang="fr-FR" sz="3600" b="1" dirty="0">
                <a:solidFill>
                  <a:srgbClr val="4C8B41"/>
                </a:solidFill>
                <a:latin typeface="Calibri" panose="020F0502020204030204" pitchFamily="34" charset="0"/>
                <a:sym typeface="Raleway Light" charset="0"/>
              </a:rPr>
              <a:t> </a:t>
            </a:r>
          </a:p>
          <a:p>
            <a:pPr algn="ctr"/>
            <a:r>
              <a:rPr lang="fr-FR" altLang="fr-FR" sz="24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	</a:t>
            </a:r>
            <a:r>
              <a:rPr lang="fr-FR" altLang="fr-FR" sz="12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			</a:t>
            </a: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6516216" y="5021856"/>
            <a:ext cx="2232248" cy="3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3769" y="913284"/>
            <a:ext cx="8862594" cy="3071470"/>
          </a:xfrm>
        </p:spPr>
        <p:txBody>
          <a:bodyPr/>
          <a:lstStyle/>
          <a:p>
            <a:pPr marL="0" indent="0">
              <a:defRPr/>
            </a:pPr>
            <a:r>
              <a:rPr lang="fr-FR" sz="20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Suppression du niveau CAP. 14 prérequis. 1 GT.  </a:t>
            </a:r>
          </a:p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Les Prérequis BD2M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14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EDFC9A3-8E3B-4277-9F1A-821BCB4CA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99032"/>
              </p:ext>
            </p:extLst>
          </p:nvPr>
        </p:nvGraphicFramePr>
        <p:xfrm>
          <a:off x="636193" y="1976925"/>
          <a:ext cx="8278812" cy="2886836"/>
        </p:xfrm>
        <a:graphic>
          <a:graphicData uri="http://schemas.openxmlformats.org/drawingml/2006/table">
            <a:tbl>
              <a:tblPr/>
              <a:tblGrid>
                <a:gridCol w="1101435">
                  <a:extLst>
                    <a:ext uri="{9D8B030D-6E8A-4147-A177-3AD203B41FA5}">
                      <a16:colId xmlns:a16="http://schemas.microsoft.com/office/drawing/2014/main" val="2085187503"/>
                    </a:ext>
                  </a:extLst>
                </a:gridCol>
                <a:gridCol w="2392459">
                  <a:extLst>
                    <a:ext uri="{9D8B030D-6E8A-4147-A177-3AD203B41FA5}">
                      <a16:colId xmlns:a16="http://schemas.microsoft.com/office/drawing/2014/main" val="3306877943"/>
                    </a:ext>
                  </a:extLst>
                </a:gridCol>
                <a:gridCol w="305440">
                  <a:extLst>
                    <a:ext uri="{9D8B030D-6E8A-4147-A177-3AD203B41FA5}">
                      <a16:colId xmlns:a16="http://schemas.microsoft.com/office/drawing/2014/main" val="58404638"/>
                    </a:ext>
                  </a:extLst>
                </a:gridCol>
                <a:gridCol w="2087019">
                  <a:extLst>
                    <a:ext uri="{9D8B030D-6E8A-4147-A177-3AD203B41FA5}">
                      <a16:colId xmlns:a16="http://schemas.microsoft.com/office/drawing/2014/main" val="2805761099"/>
                    </a:ext>
                  </a:extLst>
                </a:gridCol>
                <a:gridCol w="2392459">
                  <a:extLst>
                    <a:ext uri="{9D8B030D-6E8A-4147-A177-3AD203B41FA5}">
                      <a16:colId xmlns:a16="http://schemas.microsoft.com/office/drawing/2014/main" val="2470939375"/>
                    </a:ext>
                  </a:extLst>
                </a:gridCol>
              </a:tblGrid>
              <a:tr h="2224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Bronze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82361"/>
                  </a:ext>
                </a:extLst>
              </a:tr>
              <a:tr h="7104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 de site</a:t>
                      </a:r>
                    </a:p>
                  </a:txBody>
                  <a:tcPr marL="5160" marR="5160" marT="516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 de site étendue à d’autres thématiques est réalisée :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Réseaux, ressources, biodiversité, architecture, sols, climat…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 de site étendue à d’autres thématiques est réalisée :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Réseaux, ressources, biodiversité, architecture, sols, climat…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 note complète cette analyse pour montrer comment le projet la prend en compte.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 de site étendue à d’autres thématiques est réalisée :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Réseaux, ressources, biodiversité, architecture, sols, climat…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 note complète cette analyse pour montrer comment le projet la prend en compte.</a:t>
                      </a:r>
                      <a:endParaRPr lang="fr-FR" b="1" dirty="0"/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145645"/>
                  </a:ext>
                </a:extLst>
              </a:tr>
              <a:tr h="460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Bioclimatisme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0" marR="5160" marT="516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Satisfaire équilibre apport/déperdition été hiver en cohérence avec l’usage des pièces, et les possibilités offertes par le site, sur la totalité du bâtiment.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protections solaires sont adaptées aux orientations et doivent laisser passer la lumière naturelle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Les vitrages à contrôle solaire et les stores intérieurs ne permettent pas à eux seul de valider ce prérequis. 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54721"/>
                  </a:ext>
                </a:extLst>
              </a:tr>
              <a:tr h="460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Espaces extérieurs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espaces extérieurs sont aménagés et les essences végétales choisies sont adaptées aux conditions locales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821828"/>
                  </a:ext>
                </a:extLst>
              </a:tr>
              <a:tr h="460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Matériaux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Obtenir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points dans la thématique matériaux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Obtenir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points dans la thématique matériaux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Obtenir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points dans la thématique matériaux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0121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B763C3B7-5AD7-48E7-AD3E-D44A56A27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727" y="1263542"/>
            <a:ext cx="708930" cy="7089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851A82F-2F7F-48A1-A1D6-9F576A4122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681" y="1301940"/>
            <a:ext cx="708930" cy="7089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2E1680-ED5E-4610-A0C8-D2DABDE188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14" y="1258814"/>
            <a:ext cx="708930" cy="7089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448E848-2712-4CCE-80D3-38D07B725E2C}"/>
              </a:ext>
            </a:extLst>
          </p:cNvPr>
          <p:cNvSpPr txBox="1"/>
          <p:nvPr/>
        </p:nvSpPr>
        <p:spPr>
          <a:xfrm>
            <a:off x="3078146" y="1263542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1292F6-0B92-4596-B103-9864B834ECB6}"/>
              </a:ext>
            </a:extLst>
          </p:cNvPr>
          <p:cNvSpPr txBox="1"/>
          <p:nvPr/>
        </p:nvSpPr>
        <p:spPr>
          <a:xfrm>
            <a:off x="6852039" y="1001716"/>
            <a:ext cx="332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59BABE-6C5E-47E0-BA6E-3554DEB9895A}"/>
              </a:ext>
            </a:extLst>
          </p:cNvPr>
          <p:cNvSpPr txBox="1"/>
          <p:nvPr/>
        </p:nvSpPr>
        <p:spPr>
          <a:xfrm>
            <a:off x="5427488" y="1251339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EB2FEB-0E73-4A74-A3EB-0B693B1A92D8}"/>
              </a:ext>
            </a:extLst>
          </p:cNvPr>
          <p:cNvSpPr txBox="1"/>
          <p:nvPr/>
        </p:nvSpPr>
        <p:spPr>
          <a:xfrm>
            <a:off x="7789143" y="1217493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327589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3769" y="913284"/>
            <a:ext cx="8862594" cy="3071470"/>
          </a:xfrm>
        </p:spPr>
        <p:txBody>
          <a:bodyPr/>
          <a:lstStyle/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Les Prérequis BD2M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15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63C3B7-5AD7-48E7-AD3E-D44A56A27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119" y="1414972"/>
            <a:ext cx="708930" cy="7089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851A82F-2F7F-48A1-A1D6-9F576A4122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219" y="1389129"/>
            <a:ext cx="708930" cy="7089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2E1680-ED5E-4610-A0C8-D2DABDE188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673" y="1389129"/>
            <a:ext cx="708930" cy="7089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448E848-2712-4CCE-80D3-38D07B725E2C}"/>
              </a:ext>
            </a:extLst>
          </p:cNvPr>
          <p:cNvSpPr txBox="1"/>
          <p:nvPr/>
        </p:nvSpPr>
        <p:spPr>
          <a:xfrm>
            <a:off x="3014334" y="860149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1292F6-0B92-4596-B103-9864B834ECB6}"/>
              </a:ext>
            </a:extLst>
          </p:cNvPr>
          <p:cNvSpPr txBox="1"/>
          <p:nvPr/>
        </p:nvSpPr>
        <p:spPr>
          <a:xfrm>
            <a:off x="6852039" y="1001716"/>
            <a:ext cx="332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59BABE-6C5E-47E0-BA6E-3554DEB9895A}"/>
              </a:ext>
            </a:extLst>
          </p:cNvPr>
          <p:cNvSpPr txBox="1"/>
          <p:nvPr/>
        </p:nvSpPr>
        <p:spPr>
          <a:xfrm>
            <a:off x="5397537" y="810176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EB2FEB-0E73-4A74-A3EB-0B693B1A92D8}"/>
              </a:ext>
            </a:extLst>
          </p:cNvPr>
          <p:cNvSpPr txBox="1"/>
          <p:nvPr/>
        </p:nvSpPr>
        <p:spPr>
          <a:xfrm>
            <a:off x="7768076" y="78936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58CCCBF-0E9C-496E-B02E-5B31EAFF1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02041"/>
              </p:ext>
            </p:extLst>
          </p:nvPr>
        </p:nvGraphicFramePr>
        <p:xfrm>
          <a:off x="187050" y="2079256"/>
          <a:ext cx="8597036" cy="2587144"/>
        </p:xfrm>
        <a:graphic>
          <a:graphicData uri="http://schemas.openxmlformats.org/drawingml/2006/table">
            <a:tbl>
              <a:tblPr/>
              <a:tblGrid>
                <a:gridCol w="1221887">
                  <a:extLst>
                    <a:ext uri="{9D8B030D-6E8A-4147-A177-3AD203B41FA5}">
                      <a16:colId xmlns:a16="http://schemas.microsoft.com/office/drawing/2014/main" val="847362316"/>
                    </a:ext>
                  </a:extLst>
                </a:gridCol>
                <a:gridCol w="2406305">
                  <a:extLst>
                    <a:ext uri="{9D8B030D-6E8A-4147-A177-3AD203B41FA5}">
                      <a16:colId xmlns:a16="http://schemas.microsoft.com/office/drawing/2014/main" val="4134124074"/>
                    </a:ext>
                  </a:extLst>
                </a:gridCol>
                <a:gridCol w="2484422">
                  <a:extLst>
                    <a:ext uri="{9D8B030D-6E8A-4147-A177-3AD203B41FA5}">
                      <a16:colId xmlns:a16="http://schemas.microsoft.com/office/drawing/2014/main" val="2462369592"/>
                    </a:ext>
                  </a:extLst>
                </a:gridCol>
                <a:gridCol w="2484422">
                  <a:extLst>
                    <a:ext uri="{9D8B030D-6E8A-4147-A177-3AD203B41FA5}">
                      <a16:colId xmlns:a16="http://schemas.microsoft.com/office/drawing/2014/main" val="3533298185"/>
                    </a:ext>
                  </a:extLst>
                </a:gridCol>
              </a:tblGrid>
              <a:tr h="2155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35" marR="3735" marT="373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Bronze</a:t>
                      </a:r>
                    </a:p>
                  </a:txBody>
                  <a:tcPr marL="3735" marR="3735" marT="373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</a:t>
                      </a:r>
                    </a:p>
                  </a:txBody>
                  <a:tcPr marL="3735" marR="3735" marT="373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3735" marR="3735" marT="373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5540"/>
                  </a:ext>
                </a:extLst>
              </a:tr>
              <a:tr h="1217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énergétique</a:t>
                      </a:r>
                    </a:p>
                  </a:txBody>
                  <a:tcPr marL="3735" marR="3735" marT="373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bâtiment respecte la RE Monégasque</a:t>
                      </a:r>
                    </a:p>
                  </a:txBody>
                  <a:tcPr marL="3735" marR="3735" marT="373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bâtiment obtient une performance de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 rapport à la RE Monégasque</a:t>
                      </a:r>
                    </a:p>
                  </a:txBody>
                  <a:tcPr marL="3735" marR="3735" marT="373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bâtiment obtient une performance de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 rapport à RE Monégasque. Mise en œuvre des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énergies renouvelables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Il obtient le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label OTIMU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3735" marR="3735" marT="373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37565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Suivi des consommations d'Energie</a:t>
                      </a:r>
                    </a:p>
                  </a:txBody>
                  <a:tcPr marL="3735" marR="3735" marT="373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sous-compteurs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sont installés pour suivre les consommations des postes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chauffage, refroidissement, ECS, éclairage et auxiliaires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enregistrement à minima trimestriel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sera demandé pour la phase fonctionnement) En phase conception ces compteurs sont repérés sur le plan de l'installation. En phase réalisation, ces compteurs sont étiquetés, étalonnés et vérifiés.</a:t>
                      </a:r>
                    </a:p>
                  </a:txBody>
                  <a:tcPr marL="3735" marR="3735" marT="373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88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29528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3769" y="913284"/>
            <a:ext cx="8862594" cy="3071470"/>
          </a:xfrm>
        </p:spPr>
        <p:txBody>
          <a:bodyPr/>
          <a:lstStyle/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9" y="50894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Les Prérequis BD2M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16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1292F6-0B92-4596-B103-9864B834ECB6}"/>
              </a:ext>
            </a:extLst>
          </p:cNvPr>
          <p:cNvSpPr txBox="1"/>
          <p:nvPr/>
        </p:nvSpPr>
        <p:spPr>
          <a:xfrm>
            <a:off x="6852039" y="1001716"/>
            <a:ext cx="332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59BABE-6C5E-47E0-BA6E-3554DEB9895A}"/>
              </a:ext>
            </a:extLst>
          </p:cNvPr>
          <p:cNvSpPr txBox="1"/>
          <p:nvPr/>
        </p:nvSpPr>
        <p:spPr>
          <a:xfrm>
            <a:off x="5427488" y="1251339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EB2FEB-0E73-4A74-A3EB-0B693B1A92D8}"/>
              </a:ext>
            </a:extLst>
          </p:cNvPr>
          <p:cNvSpPr txBox="1"/>
          <p:nvPr/>
        </p:nvSpPr>
        <p:spPr>
          <a:xfrm>
            <a:off x="7789143" y="1217493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A230C51-759D-4714-AA86-85178FCC7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428870"/>
              </p:ext>
            </p:extLst>
          </p:nvPr>
        </p:nvGraphicFramePr>
        <p:xfrm>
          <a:off x="255681" y="1269387"/>
          <a:ext cx="8710718" cy="4196375"/>
        </p:xfrm>
        <a:graphic>
          <a:graphicData uri="http://schemas.openxmlformats.org/drawingml/2006/table">
            <a:tbl>
              <a:tblPr/>
              <a:tblGrid>
                <a:gridCol w="1158896">
                  <a:extLst>
                    <a:ext uri="{9D8B030D-6E8A-4147-A177-3AD203B41FA5}">
                      <a16:colId xmlns:a16="http://schemas.microsoft.com/office/drawing/2014/main" val="1151543362"/>
                    </a:ext>
                  </a:extLst>
                </a:gridCol>
                <a:gridCol w="2943311">
                  <a:extLst>
                    <a:ext uri="{9D8B030D-6E8A-4147-A177-3AD203B41FA5}">
                      <a16:colId xmlns:a16="http://schemas.microsoft.com/office/drawing/2014/main" val="155609827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150636100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4173842303"/>
                    </a:ext>
                  </a:extLst>
                </a:gridCol>
              </a:tblGrid>
              <a:tr h="1057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Bronze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50316"/>
                  </a:ext>
                </a:extLst>
              </a:tr>
              <a:tr h="26078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Prérequis confort d'été STD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 STD, simulation confort d'été est réalisée.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formulaire BDM de simulation dynamique est à compléter (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hypothèses de simulation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avec cadrage de certaines et sorties demandés).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simulations de mauvais usage et de cas extrêmes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sont à présenter.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Prérequis confort : Le pourcentage (en occupation), pour les zones représentatives en dehors de la zone de confort définit par la norme EN15251 doit être inférieur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 5%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 STD, simulation confort d'été est réalisée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ainsi qu'un prévisionnel des consommations tout usage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formulaire BDM de simulation dynamique est à compléter (hypothèses de simulation avec cadrage de certaines et sorties demandés).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simulations de mauvais usage et de cas extrêmes sont à présenter.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Prérequis confort : Le pourcentage (en occupation), pour les zones représentatives en dehors de la zone de confort définit par la norme EN15251 doit être inférieur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 3%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Idem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Prérequis confort : Le pourcentage (en occupation), pour les zones représentatives en dehors de la zone de confort définit par la norme EN15251 doit être inférieur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 2%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32108"/>
                  </a:ext>
                </a:extLst>
              </a:tr>
              <a:tr h="13370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Complément prérequis STD</a:t>
                      </a: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catégorie I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définie par la norme EN15251  est à considérer pour les bâtiments neufs occupés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 des personnes sensibles et fragiles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(EHPAD, crèche, école maternelle, etc.).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le reste la catégorie II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s’applique.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correction en fonction de la vitesse d'air comme défini dans la norme est limité. </a:t>
                      </a:r>
                    </a:p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Dérogation si en occupation, sans mise en marche de la climatisation et hors période de chauffage, tous les points sont contenus dans le diagramme de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Givoni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fonction d'une vitesse d'air réalisable sur le projet.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3" marR="4703" marT="470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005723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0851A82F-2F7F-48A1-A1D6-9F576A4122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255" y="753334"/>
            <a:ext cx="708930" cy="7089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448E848-2712-4CCE-80D3-38D07B725E2C}"/>
              </a:ext>
            </a:extLst>
          </p:cNvPr>
          <p:cNvSpPr txBox="1"/>
          <p:nvPr/>
        </p:nvSpPr>
        <p:spPr>
          <a:xfrm>
            <a:off x="2987824" y="722403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63C3B7-5AD7-48E7-AD3E-D44A56A27B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589" y="736871"/>
            <a:ext cx="708930" cy="7089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2E1680-ED5E-4610-A0C8-D2DABDE188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386" y="709689"/>
            <a:ext cx="708930" cy="70893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00494EF-CE85-4D2A-AAE5-3C3B84BF3DC4}"/>
              </a:ext>
            </a:extLst>
          </p:cNvPr>
          <p:cNvSpPr txBox="1"/>
          <p:nvPr/>
        </p:nvSpPr>
        <p:spPr>
          <a:xfrm>
            <a:off x="5610118" y="715273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6DDB188-7C23-4027-9A60-512C120A23A7}"/>
              </a:ext>
            </a:extLst>
          </p:cNvPr>
          <p:cNvSpPr txBox="1"/>
          <p:nvPr/>
        </p:nvSpPr>
        <p:spPr>
          <a:xfrm>
            <a:off x="7874063" y="657076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941506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F09D681-487B-4909-AFF3-D116EEDAB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83899"/>
              </p:ext>
            </p:extLst>
          </p:nvPr>
        </p:nvGraphicFramePr>
        <p:xfrm>
          <a:off x="140703" y="1324090"/>
          <a:ext cx="8862593" cy="4033906"/>
        </p:xfrm>
        <a:graphic>
          <a:graphicData uri="http://schemas.openxmlformats.org/drawingml/2006/table">
            <a:tbl>
              <a:tblPr/>
              <a:tblGrid>
                <a:gridCol w="1250852">
                  <a:extLst>
                    <a:ext uri="{9D8B030D-6E8A-4147-A177-3AD203B41FA5}">
                      <a16:colId xmlns:a16="http://schemas.microsoft.com/office/drawing/2014/main" val="1394577018"/>
                    </a:ext>
                  </a:extLst>
                </a:gridCol>
                <a:gridCol w="2717014">
                  <a:extLst>
                    <a:ext uri="{9D8B030D-6E8A-4147-A177-3AD203B41FA5}">
                      <a16:colId xmlns:a16="http://schemas.microsoft.com/office/drawing/2014/main" val="2549922231"/>
                    </a:ext>
                  </a:extLst>
                </a:gridCol>
                <a:gridCol w="2177713">
                  <a:extLst>
                    <a:ext uri="{9D8B030D-6E8A-4147-A177-3AD203B41FA5}">
                      <a16:colId xmlns:a16="http://schemas.microsoft.com/office/drawing/2014/main" val="315340608"/>
                    </a:ext>
                  </a:extLst>
                </a:gridCol>
                <a:gridCol w="2717014">
                  <a:extLst>
                    <a:ext uri="{9D8B030D-6E8A-4147-A177-3AD203B41FA5}">
                      <a16:colId xmlns:a16="http://schemas.microsoft.com/office/drawing/2014/main" val="608443250"/>
                    </a:ext>
                  </a:extLst>
                </a:gridCol>
              </a:tblGrid>
              <a:tr h="11341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Coût global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calcul de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coûts et bénéfices globaux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 réalisé avec l'outil d'EnvirobatBDM.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scénarios ont été coordonnés avec ceux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STD.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calcul des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émissions de GES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 fait.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calcul de coûts et bénéfices globaux est réalisé avec l'outil d'EnvirobatBDM.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scénarios ont été coordonnés avec ceux de la STD. Un calcul des émissions de GES est fait. Le calcul est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 à jour en phase réalisation et usage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 moins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scenarii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énergétiques sont présentés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929872"/>
                  </a:ext>
                </a:extLst>
              </a:tr>
              <a:tr h="3697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Accompagnement de projet</a:t>
                      </a:r>
                    </a:p>
                  </a:txBody>
                  <a:tcPr marL="5160" marR="5160" marT="516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Accompagnement BD2M contractuel sur les 3 phases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assurer la continuité du suivi du projet.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845767"/>
                  </a:ext>
                </a:extLst>
              </a:tr>
              <a:tr h="8149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Collaboratif</a:t>
                      </a:r>
                    </a:p>
                  </a:txBody>
                  <a:tcPr marL="5160" marR="5160" marT="516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pt de cohérence durable sera mis en jeu en cas d’absence :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CONCEPTION, du MOA et de l’architecte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REALISATION, du MOA, MOE et au moins une entreprise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USAGE, de l’architecte du MOA ou du gestionnaire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631934"/>
                  </a:ext>
                </a:extLst>
              </a:tr>
              <a:tr h="6240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de projet</a:t>
                      </a:r>
                    </a:p>
                  </a:txBody>
                  <a:tcPr marL="5160" marR="5160" marT="516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démarche BD2M est prise en compte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dès la phase programmation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projet.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Idem. </a:t>
                      </a:r>
                    </a:p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écologue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 présent dans l'équipe de maîtrise d'œuvre du projet.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565819"/>
                  </a:ext>
                </a:extLst>
              </a:tr>
              <a:tr h="520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Chantier propre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chantier est réalisé dans le respect des règles du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chantier faible nuisance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Cette charte est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suivie mensuellement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avec tous les acteurs du chantier. Un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suivi des déchets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chantier permet de valoriser ceux-ci le plus possible.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6877"/>
                  </a:ext>
                </a:extLst>
              </a:tr>
              <a:tr h="569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Etanchéité a l'air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d'étanchéité à l'air intermédiaire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 réalisé au clos couvert avec l'ensemble des acteurs du chantier avec recherche de fuites d'air (aucun seuil n'est imposé pour la mesure)</a:t>
                      </a:r>
                    </a:p>
                  </a:txBody>
                  <a:tcPr marL="5160" marR="5160" marT="516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55339"/>
                  </a:ext>
                </a:extLst>
              </a:tr>
            </a:tbl>
          </a:graphicData>
        </a:graphic>
      </p:graphicFrame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3769" y="913284"/>
            <a:ext cx="8862594" cy="3071470"/>
          </a:xfrm>
        </p:spPr>
        <p:txBody>
          <a:bodyPr/>
          <a:lstStyle/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9" y="50894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Les Prérequis BD2M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17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1292F6-0B92-4596-B103-9864B834ECB6}"/>
              </a:ext>
            </a:extLst>
          </p:cNvPr>
          <p:cNvSpPr txBox="1"/>
          <p:nvPr/>
        </p:nvSpPr>
        <p:spPr>
          <a:xfrm>
            <a:off x="6852039" y="1001716"/>
            <a:ext cx="332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59BABE-6C5E-47E0-BA6E-3554DEB9895A}"/>
              </a:ext>
            </a:extLst>
          </p:cNvPr>
          <p:cNvSpPr txBox="1"/>
          <p:nvPr/>
        </p:nvSpPr>
        <p:spPr>
          <a:xfrm>
            <a:off x="5427488" y="1251339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EB2FEB-0E73-4A74-A3EB-0B693B1A92D8}"/>
              </a:ext>
            </a:extLst>
          </p:cNvPr>
          <p:cNvSpPr txBox="1"/>
          <p:nvPr/>
        </p:nvSpPr>
        <p:spPr>
          <a:xfrm>
            <a:off x="7789143" y="1217493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851A82F-2F7F-48A1-A1D6-9F576A4122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255" y="753334"/>
            <a:ext cx="708930" cy="7089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448E848-2712-4CCE-80D3-38D07B725E2C}"/>
              </a:ext>
            </a:extLst>
          </p:cNvPr>
          <p:cNvSpPr txBox="1"/>
          <p:nvPr/>
        </p:nvSpPr>
        <p:spPr>
          <a:xfrm>
            <a:off x="2987824" y="722403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63C3B7-5AD7-48E7-AD3E-D44A56A27B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589" y="736871"/>
            <a:ext cx="708930" cy="7089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2E1680-ED5E-4610-A0C8-D2DABDE188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386" y="709689"/>
            <a:ext cx="708930" cy="70893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00494EF-CE85-4D2A-AAE5-3C3B84BF3DC4}"/>
              </a:ext>
            </a:extLst>
          </p:cNvPr>
          <p:cNvSpPr txBox="1"/>
          <p:nvPr/>
        </p:nvSpPr>
        <p:spPr>
          <a:xfrm>
            <a:off x="5610118" y="715273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6DDB188-7C23-4027-9A60-512C120A23A7}"/>
              </a:ext>
            </a:extLst>
          </p:cNvPr>
          <p:cNvSpPr txBox="1"/>
          <p:nvPr/>
        </p:nvSpPr>
        <p:spPr>
          <a:xfrm>
            <a:off x="7874063" y="657076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59390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7379" y="1144135"/>
            <a:ext cx="8862594" cy="3071470"/>
          </a:xfrm>
        </p:spPr>
        <p:txBody>
          <a:bodyPr/>
          <a:lstStyle/>
          <a:p>
            <a:pPr marL="0" indent="0">
              <a:defRPr/>
            </a:pPr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 la base d’un contexte Urbain dense / Littoral Méditerranéen. </a:t>
            </a:r>
          </a:p>
          <a:p>
            <a:pPr marL="0" indent="0">
              <a:defRPr/>
            </a:pPr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defRPr/>
            </a:pPr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GT ont permis de travailler les 7 thématiques et d’établir les 4 grilles: </a:t>
            </a:r>
          </a:p>
          <a:p>
            <a:pPr marL="714375" lvl="1" indent="-342900">
              <a:defRPr/>
            </a:pPr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Logement collectif Neuf et rénovation</a:t>
            </a:r>
          </a:p>
          <a:p>
            <a:pPr marL="714375" lvl="1" indent="-342900">
              <a:defRPr/>
            </a:pPr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Tertiaire Neuf et rénovation. </a:t>
            </a:r>
          </a:p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 référentiel BD2M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18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7EC18C-57FA-4138-AB25-67E8B2B84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3021043"/>
            <a:ext cx="3566966" cy="1844984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85FD3D12-51B1-4733-B62C-6DFCF18D9DD5}"/>
              </a:ext>
            </a:extLst>
          </p:cNvPr>
          <p:cNvSpPr txBox="1"/>
          <p:nvPr/>
        </p:nvSpPr>
        <p:spPr>
          <a:xfrm>
            <a:off x="247379" y="3888422"/>
            <a:ext cx="3160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800" b="1" dirty="0">
                <a:solidFill>
                  <a:srgbClr val="7D968A"/>
                </a:solidFill>
              </a:rPr>
              <a:t>Quelques chiffres: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7D968A"/>
                </a:solidFill>
              </a:rPr>
              <a:t>40 nouveaux critères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7D968A"/>
                </a:solidFill>
              </a:rPr>
              <a:t>59 modifiés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7D968A"/>
                </a:solidFill>
              </a:rPr>
              <a:t>180 identiques ou complétés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7D968A"/>
                </a:solidFill>
              </a:rPr>
              <a:t>36 critères supprimés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6591232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us-titre 4">
            <a:extLst>
              <a:ext uri="{FF2B5EF4-FFF2-40B4-BE49-F238E27FC236}">
                <a16:creationId xmlns:a16="http://schemas.microsoft.com/office/drawing/2014/main" id="{1789F6FD-907F-4C97-83C6-49653DA66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1149287"/>
            <a:ext cx="7855487" cy="2230879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7D968A"/>
                </a:solidFill>
              </a:rPr>
              <a:t>Rappel fonctionnement de la grille: </a:t>
            </a:r>
          </a:p>
        </p:txBody>
      </p:sp>
      <p:sp>
        <p:nvSpPr>
          <p:cNvPr id="9" name="ZoneTexte 34">
            <a:extLst>
              <a:ext uri="{FF2B5EF4-FFF2-40B4-BE49-F238E27FC236}">
                <a16:creationId xmlns:a16="http://schemas.microsoft.com/office/drawing/2014/main" id="{9FE7730B-AAE8-4354-94C2-D49B364F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49250"/>
            <a:ext cx="6076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Le référentiel BD2M 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6084BF-5FB6-48D5-9FC3-4FA028F4EC48}"/>
              </a:ext>
            </a:extLst>
          </p:cNvPr>
          <p:cNvSpPr txBox="1"/>
          <p:nvPr/>
        </p:nvSpPr>
        <p:spPr>
          <a:xfrm>
            <a:off x="240562" y="3145532"/>
            <a:ext cx="8337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sym typeface="Calibri Light" pitchFamily="34" charset="0"/>
              </a:rPr>
              <a:t>1. THEME</a:t>
            </a:r>
          </a:p>
          <a:p>
            <a:pPr marL="0" marR="0" lvl="0" indent="0" algn="l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sym typeface="Calibri Light" pitchFamily="34" charset="0"/>
              </a:rPr>
              <a:t>	1.1 Objectifs</a:t>
            </a:r>
          </a:p>
          <a:p>
            <a:pPr marL="0" marR="0" lvl="0" indent="0" algn="l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sym typeface="Calibri Light" pitchFamily="34" charset="0"/>
              </a:rPr>
              <a:t>		1.1.1 Sous-objectifs </a:t>
            </a: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sym typeface="Calibri Light" pitchFamily="34" charset="0"/>
              </a:rPr>
              <a:t> 1.1.1.1 critères = moyens pour les atteindre</a:t>
            </a: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sym typeface="Calibri Light" pitchFamily="34" charset="0"/>
              </a:rPr>
              <a:t> 1.1.1.2 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DAA335-C09A-4118-A8A4-52A4C23B4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5" t="38800" r="16354" b="41600"/>
          <a:stretch/>
        </p:blipFill>
        <p:spPr>
          <a:xfrm>
            <a:off x="240562" y="1705372"/>
            <a:ext cx="7847164" cy="13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 descr="pct5.bmp">
            <a:extLst>
              <a:ext uri="{FF2B5EF4-FFF2-40B4-BE49-F238E27FC236}">
                <a16:creationId xmlns:a16="http://schemas.microsoft.com/office/drawing/2014/main" id="{55F46385-9755-46F4-B44A-C461582DEDFA}"/>
              </a:ext>
            </a:extLst>
          </p:cNvPr>
          <p:cNvSpPr>
            <a:spLocks/>
          </p:cNvSpPr>
          <p:nvPr/>
        </p:nvSpPr>
        <p:spPr bwMode="auto">
          <a:xfrm>
            <a:off x="22332" y="4630040"/>
            <a:ext cx="9144000" cy="1057275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txBody>
          <a:bodyPr lIns="45720" rIns="45720" anchor="ctr"/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endParaRPr lang="fr-FR" altLang="fr-FR" sz="1000">
              <a:solidFill>
                <a:srgbClr val="FFFFFF"/>
              </a:solidFill>
            </a:endParaRPr>
          </a:p>
        </p:txBody>
      </p:sp>
      <p:pic>
        <p:nvPicPr>
          <p:cNvPr id="10" name="Picture 5" descr="C:\Users\yvain\Downloads\31082015-IMG_5754-Modifier.T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52452"/>
            <a:ext cx="9150429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1"/>
          <p:cNvSpPr>
            <a:spLocks/>
          </p:cNvSpPr>
          <p:nvPr/>
        </p:nvSpPr>
        <p:spPr bwMode="auto">
          <a:xfrm>
            <a:off x="8662988" y="249238"/>
            <a:ext cx="315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1000">
                <a:solidFill>
                  <a:srgbClr val="FFFFFF"/>
                </a:solidFill>
              </a:rPr>
              <a:pPr algn="ctr" eaLnBrk="1"/>
              <a:t>2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pic>
        <p:nvPicPr>
          <p:cNvPr id="7171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5652120" y="4916108"/>
            <a:ext cx="3168824" cy="4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/>
          </p:cNvSpPr>
          <p:nvPr/>
        </p:nvSpPr>
        <p:spPr bwMode="auto">
          <a:xfrm>
            <a:off x="2555776" y="121196"/>
            <a:ext cx="6984776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just" eaLnBrk="1"/>
            <a:r>
              <a:rPr lang="fr-FR" altLang="fr-FR" sz="3200" b="1" dirty="0">
                <a:solidFill>
                  <a:srgbClr val="FAF5EB"/>
                </a:solidFill>
                <a:latin typeface="Calibri" panose="020F0502020204030204" pitchFamily="34" charset="0"/>
                <a:sym typeface="Raleway Light" charset="0"/>
              </a:rPr>
              <a:t>SOMMAIRE </a:t>
            </a:r>
            <a:r>
              <a:rPr lang="fr-FR" altLang="fr-FR" sz="3200" dirty="0">
                <a:solidFill>
                  <a:srgbClr val="FAF5EB"/>
                </a:solidFill>
                <a:latin typeface="Calibri" panose="020F0502020204030204" pitchFamily="34" charset="0"/>
                <a:sym typeface="Raleway Light" charset="0"/>
              </a:rPr>
              <a:t>: </a:t>
            </a:r>
          </a:p>
          <a:p>
            <a:pPr algn="just" eaLnBrk="1"/>
            <a:endParaRPr lang="fr-FR" altLang="fr-FR" sz="2400" dirty="0">
              <a:solidFill>
                <a:srgbClr val="FAF5EB"/>
              </a:solidFill>
              <a:latin typeface="Calibri" panose="020F0502020204030204" pitchFamily="34" charset="0"/>
              <a:sym typeface="Raleway Light" charset="0"/>
            </a:endParaRPr>
          </a:p>
          <a:p>
            <a:pPr algn="just" eaLnBrk="1"/>
            <a:r>
              <a:rPr lang="fr-FR" altLang="fr-FR" sz="2000" dirty="0">
                <a:solidFill>
                  <a:srgbClr val="FAF5EB"/>
                </a:solidFill>
                <a:latin typeface="Calibri" panose="020F0502020204030204" pitchFamily="34" charset="0"/>
                <a:sym typeface="Raleway Light" charset="0"/>
              </a:rPr>
              <a:t>    	  				</a:t>
            </a:r>
          </a:p>
          <a:p>
            <a:pPr marL="285750" indent="-285750" algn="just" eaLnBrk="1">
              <a:buFontTx/>
              <a:buChar char="-"/>
            </a:pPr>
            <a:r>
              <a:rPr lang="fr-FR" altLang="fr-FR" sz="2800" dirty="0">
                <a:solidFill>
                  <a:srgbClr val="FAF5EB"/>
                </a:solidFill>
                <a:latin typeface="Calibri" panose="020F0502020204030204" pitchFamily="34" charset="0"/>
                <a:sym typeface="Raleway Light" charset="0"/>
              </a:rPr>
              <a:t>Principes BDM – </a:t>
            </a:r>
            <a:r>
              <a:rPr lang="fr-FR" altLang="fr-FR" sz="2800" dirty="0" smtClean="0">
                <a:solidFill>
                  <a:srgbClr val="FAF5EB"/>
                </a:solidFill>
                <a:latin typeface="Calibri" panose="020F0502020204030204" pitchFamily="34" charset="0"/>
                <a:sym typeface="Raleway Light" charset="0"/>
              </a:rPr>
              <a:t>BD2M</a:t>
            </a:r>
            <a:endParaRPr lang="fr-FR" altLang="fr-FR" sz="2800" dirty="0">
              <a:solidFill>
                <a:srgbClr val="FAF5EB"/>
              </a:solidFill>
              <a:latin typeface="Calibri" panose="020F0502020204030204" pitchFamily="34" charset="0"/>
              <a:sym typeface="Raleway Light" charset="0"/>
            </a:endParaRPr>
          </a:p>
          <a:p>
            <a:pPr marL="285750" indent="-285750" algn="just" eaLnBrk="1">
              <a:buFontTx/>
              <a:buChar char="-"/>
            </a:pPr>
            <a:r>
              <a:rPr lang="fr-FR" altLang="fr-FR" sz="2800" dirty="0">
                <a:solidFill>
                  <a:srgbClr val="FAF5EB"/>
                </a:solidFill>
                <a:latin typeface="Calibri" panose="020F0502020204030204" pitchFamily="34" charset="0"/>
                <a:sym typeface="Raleway Light" charset="0"/>
              </a:rPr>
              <a:t>Les spécificités BD2M</a:t>
            </a:r>
          </a:p>
          <a:p>
            <a:pPr marL="285750" indent="-285750" algn="just" eaLnBrk="1">
              <a:buFontTx/>
              <a:buChar char="-"/>
            </a:pPr>
            <a:r>
              <a:rPr lang="fr-FR" altLang="fr-FR" sz="2800" dirty="0">
                <a:solidFill>
                  <a:srgbClr val="FAF5EB"/>
                </a:solidFill>
                <a:latin typeface="Calibri" panose="020F0502020204030204" pitchFamily="34" charset="0"/>
                <a:sym typeface="Raleway Light" charset="0"/>
              </a:rPr>
              <a:t>Processus BD2M	 </a:t>
            </a:r>
            <a:r>
              <a:rPr lang="fr-FR" altLang="fr-FR" sz="2400" dirty="0">
                <a:solidFill>
                  <a:srgbClr val="FAF5EB"/>
                </a:solidFill>
                <a:latin typeface="Calibri" panose="020F0502020204030204" pitchFamily="34" charset="0"/>
                <a:sym typeface="Raleway Light" charset="0"/>
              </a:rPr>
              <a:t>		</a:t>
            </a:r>
            <a:r>
              <a:rPr lang="fr-FR" altLang="fr-FR" sz="1800" dirty="0">
                <a:solidFill>
                  <a:srgbClr val="FAF5EB"/>
                </a:solidFill>
                <a:latin typeface="Calibri" panose="020F0502020204030204" pitchFamily="34" charset="0"/>
                <a:sym typeface="Raleway Light" charset="0"/>
              </a:rPr>
              <a:t>	</a:t>
            </a:r>
            <a:r>
              <a:rPr lang="fr-FR" altLang="fr-FR" sz="18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			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34465"/>
            <a:ext cx="1509712" cy="9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73902" y="1514222"/>
            <a:ext cx="8862594" cy="3071470"/>
          </a:xfrm>
        </p:spPr>
        <p:txBody>
          <a:bodyPr/>
          <a:lstStyle/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defRPr/>
            </a:pPr>
            <a:endParaRPr lang="fr-FR" sz="20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 référentiel BD2M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20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146B63-6DA7-41FB-A47A-8272FEEE2589}"/>
              </a:ext>
            </a:extLst>
          </p:cNvPr>
          <p:cNvSpPr txBox="1"/>
          <p:nvPr/>
        </p:nvSpPr>
        <p:spPr>
          <a:xfrm>
            <a:off x="241176" y="1112400"/>
            <a:ext cx="879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7D968A"/>
                </a:solidFill>
                <a:ea typeface="+mn-ea"/>
              </a:rPr>
              <a:t>Pondération spécifique des THEMES : </a:t>
            </a:r>
            <a:endParaRPr lang="fr-FR" sz="2000" dirty="0">
              <a:solidFill>
                <a:srgbClr val="7D968A"/>
              </a:solidFill>
              <a:ea typeface="+mn-e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6C681A-5A16-4CB3-9724-66424D76F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95" r="54602" b="-1"/>
          <a:stretch/>
        </p:blipFill>
        <p:spPr>
          <a:xfrm>
            <a:off x="2225447" y="1914332"/>
            <a:ext cx="2981902" cy="2325329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96A7619-66BC-489F-889B-5EF53AF56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727204"/>
              </p:ext>
            </p:extLst>
          </p:nvPr>
        </p:nvGraphicFramePr>
        <p:xfrm>
          <a:off x="5075513" y="1665920"/>
          <a:ext cx="3816226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6B8229F4-5A07-4831-904C-3AA2D598A9A9}"/>
              </a:ext>
            </a:extLst>
          </p:cNvPr>
          <p:cNvSpPr txBox="1"/>
          <p:nvPr/>
        </p:nvSpPr>
        <p:spPr>
          <a:xfrm>
            <a:off x="370776" y="4012567"/>
            <a:ext cx="8795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7D968A"/>
                </a:solidFill>
                <a:ea typeface="+mn-ea"/>
              </a:rPr>
              <a:t>Les Objectifs et sous-objectifs sont ensuite pondérés, proportionnellement ou en fonction de leur 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7D968A"/>
                </a:solidFill>
                <a:ea typeface="+mn-ea"/>
              </a:rPr>
              <a:t>Un critère n’est pas égal à un point. Certains critères sont opposés, les points sont répartis par sous-objectif.  </a:t>
            </a:r>
            <a:endParaRPr lang="fr-FR" sz="2000" dirty="0">
              <a:solidFill>
                <a:srgbClr val="7D968A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509043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1560" y="1273324"/>
            <a:ext cx="8357815" cy="3712814"/>
          </a:xfrm>
        </p:spPr>
        <p:txBody>
          <a:bodyPr/>
          <a:lstStyle/>
          <a:p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Optimisation du choix du site</a:t>
            </a:r>
          </a:p>
          <a:p>
            <a:pPr lvl="1"/>
            <a:r>
              <a:rPr lang="fr-FR" sz="2000" b="1" dirty="0"/>
              <a:t>Densité et mixité urbaine </a:t>
            </a:r>
          </a:p>
          <a:p>
            <a:pPr marL="0" indent="-28575"/>
            <a:r>
              <a:rPr lang="fr-FR" sz="1400" dirty="0"/>
              <a:t>1.1.2.2 </a:t>
            </a:r>
            <a:r>
              <a:rPr lang="fr-FR" sz="500" dirty="0"/>
              <a:t> </a:t>
            </a:r>
            <a:r>
              <a:rPr lang="fr-FR" sz="1400" dirty="0"/>
              <a:t>Le projet permet d'offrir une diversité d'usage par rapport à son environnement tout en gardant une cohérence d'ensemble</a:t>
            </a:r>
            <a:r>
              <a:rPr lang="fr-FR" sz="500" dirty="0"/>
              <a:t> </a:t>
            </a:r>
          </a:p>
          <a:p>
            <a:pPr lvl="1"/>
            <a:r>
              <a:rPr lang="fr-FR" sz="2000" b="1" dirty="0"/>
              <a:t>Modes de transports doux</a:t>
            </a:r>
          </a:p>
          <a:p>
            <a:pPr marL="0" indent="-28575"/>
            <a:r>
              <a:rPr lang="fr-FR" sz="1400" dirty="0"/>
              <a:t>1.1.4.3</a:t>
            </a:r>
            <a:r>
              <a:rPr lang="fr-FR" sz="500" dirty="0"/>
              <a:t>  </a:t>
            </a:r>
            <a:r>
              <a:rPr lang="fr-FR" sz="1400" dirty="0"/>
              <a:t>Une station de vélo électrique libre service est à proximité immédiate du projet (&lt;200m) ou le projet intègre la création d'une station.</a:t>
            </a:r>
          </a:p>
          <a:p>
            <a:pPr marL="0" indent="-28575"/>
            <a:r>
              <a:rPr lang="fr-FR" sz="1400" dirty="0"/>
              <a:t>1.1.4.5 Le projet intègre l'installation d'équipements de bornes de recharges électriques communicantes</a:t>
            </a:r>
          </a:p>
          <a:p>
            <a:pPr marL="0" indent="-28575"/>
            <a:r>
              <a:rPr lang="fr-FR" sz="1400" dirty="0"/>
              <a:t>1.1.4.4 Le projet permet de mobiliser des places pour l'autopartage  </a:t>
            </a:r>
            <a:endParaRPr lang="fr-FR" sz="500" dirty="0"/>
          </a:p>
          <a:p>
            <a:r>
              <a:rPr lang="fr-FR" sz="1400" dirty="0"/>
              <a:t> </a:t>
            </a:r>
            <a:endParaRPr lang="fr-FR" sz="1400" b="1" dirty="0"/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Territoire et site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0701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0741" y="1304926"/>
            <a:ext cx="8856984" cy="3712814"/>
          </a:xfrm>
        </p:spPr>
        <p:txBody>
          <a:bodyPr/>
          <a:lstStyle/>
          <a:p>
            <a:pPr lvl="0"/>
            <a:r>
              <a:rPr lang="fr-FR" sz="20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Matériaux biosourcés et matériaux intermédiaires</a:t>
            </a:r>
          </a:p>
          <a:p>
            <a:r>
              <a:rPr lang="fr-FR" sz="20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Encourager le développement de filières locales de matériaux éco performants</a:t>
            </a:r>
          </a:p>
          <a:p>
            <a:r>
              <a:rPr lang="fr-FR" sz="1400" dirty="0"/>
              <a:t>Création d’un niveau de détail pour les postes d’isolation avec différenciation plancher haut, mur et plancher bas. </a:t>
            </a:r>
          </a:p>
          <a:p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Exemple: Isolation de la toiture</a:t>
            </a:r>
            <a:endParaRPr lang="fr-FR" sz="14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Utilisation de matériaux intermédiaire en quantité notable (&gt;20%)</a:t>
            </a:r>
          </a:p>
          <a:p>
            <a:pPr lvl="1"/>
            <a:r>
              <a:rPr lang="fr-FR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Utilisation de matériaux intermédiaire en quasi totalité (&gt;80%)</a:t>
            </a:r>
          </a:p>
          <a:p>
            <a:pPr lvl="1"/>
            <a:r>
              <a:rPr lang="fr-FR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Utilisation de matériaux biosourcés/premiers en quantité notable (&gt;20%)</a:t>
            </a:r>
          </a:p>
          <a:p>
            <a:pPr lvl="1"/>
            <a:r>
              <a:rPr lang="fr-FR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Utilisation de matériaux biosourcés/premiers en quasi totalité (&gt;80%)</a:t>
            </a:r>
          </a:p>
          <a:p>
            <a:pPr lvl="1"/>
            <a:r>
              <a:rPr lang="fr-FR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Issu de filière locale</a:t>
            </a:r>
          </a:p>
          <a:p>
            <a:r>
              <a:rPr lang="fr-FR" sz="20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Minimiser le recours aux matériaux neufs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Rénovation, Economie circulaire, recyclage, réemploi des matériaux. </a:t>
            </a:r>
          </a:p>
          <a:p>
            <a:r>
              <a:rPr lang="fr-FR" sz="1400" dirty="0"/>
              <a:t>2.3.1.5 En cas de déconstruction, les matériaux et équipements démontés sont revalorisés ou réutilisés.  (ou il n'y a pas de déconstruction) </a:t>
            </a: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9" y="460714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Matériaux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3807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0741" y="1304926"/>
            <a:ext cx="8856984" cy="3712814"/>
          </a:xfrm>
          <a:ln>
            <a:noFill/>
          </a:ln>
        </p:spPr>
        <p:txBody>
          <a:bodyPr/>
          <a:lstStyle/>
          <a:p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Adapter le référentiel à la nouvelle Réglementation Energie entrée en vigueur au 1</a:t>
            </a:r>
            <a:r>
              <a:rPr lang="fr-FR" sz="14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janvier 2019. </a:t>
            </a:r>
          </a:p>
          <a:p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Sobriété construction/rénovation</a:t>
            </a:r>
          </a:p>
          <a:p>
            <a:r>
              <a:rPr lang="fr-FR" sz="1400" dirty="0"/>
              <a:t>3.1.1.3 Le bâtiment consomme – 5/10/20 % du Cep max</a:t>
            </a:r>
          </a:p>
          <a:p>
            <a:r>
              <a:rPr lang="fr-FR" sz="1400" dirty="0"/>
              <a:t>3.1.1.6 Le bâtiment atteint le label OTIMU 1/2/3 étoiles</a:t>
            </a:r>
          </a:p>
          <a:p>
            <a:r>
              <a:rPr lang="fr-FR" sz="1400" dirty="0"/>
              <a:t>3.1.1.7 La faisabilité d'un bâtiment passif à 15 kWh/m².an maximum de besoin de chauffage et 15 kWh/m².an maximum de besoin de refroidissement/déshumidification d'air, a été étudiée sur le plan technique et économique (Analyse en coût global).</a:t>
            </a:r>
          </a:p>
          <a:p>
            <a:r>
              <a:rPr lang="fr-FR" sz="1400" dirty="0"/>
              <a:t>3.1.1.9 Le bâtiment rénové consomme –20/30 % par rapport à l'état initial  (sur les 5 usages réglementaires)</a:t>
            </a: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Energie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3340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73138" y="995581"/>
            <a:ext cx="8856984" cy="3712814"/>
          </a:xfrm>
          <a:ln>
            <a:noFill/>
          </a:ln>
        </p:spPr>
        <p:txBody>
          <a:bodyPr/>
          <a:lstStyle/>
          <a:p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Adapter le référentiel à la nouvelle Réglementation Energie entrée en vigueur au 1</a:t>
            </a:r>
            <a:r>
              <a:rPr lang="fr-FR" sz="14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janvier 2019. </a:t>
            </a:r>
          </a:p>
          <a:p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Efficacité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Efficacité des équipements techniques</a:t>
            </a:r>
          </a:p>
          <a:p>
            <a:pPr marL="0" lvl="0" indent="0"/>
            <a:r>
              <a:rPr lang="fr-FR" sz="1400" dirty="0"/>
              <a:t>3.2.1.1 Les points lumineux sont équipés d'ampoules basse consommation et la puissance d'éclairage  est limitée à 5W/m²  et 10W/m²  pour les locaux de grande hauteur.</a:t>
            </a:r>
          </a:p>
          <a:p>
            <a:pPr marL="0" lvl="0" indent="0"/>
            <a:r>
              <a:rPr lang="fr-FR" sz="1400" dirty="0"/>
              <a:t>3.2.1.10 Des ascenseurs à basse consommation sont retenus et les circulations sont conçues pour diminuer le nombre d'ascenseurs </a:t>
            </a:r>
          </a:p>
          <a:p>
            <a:pPr marL="0" lvl="0" indent="0"/>
            <a:r>
              <a:rPr lang="fr-FR" sz="1400" dirty="0"/>
              <a:t>3.2.1.11 Des escalators (ou monte-voitures) à basse consommation sont retenus et les circulations sont conçues pour diminuer le nombre d'escalators , ou il n'y a pas d'escalator. </a:t>
            </a:r>
          </a:p>
          <a:p>
            <a:pPr marL="0" lvl="0" indent="0"/>
            <a:r>
              <a:rPr lang="fr-FR" sz="1400" dirty="0"/>
              <a:t>3.2.2.7 En réhabilitation: l'isolation des réseaux d’ECS est de classe 4 (</a:t>
            </a:r>
            <a:r>
              <a:rPr lang="fr-FR" sz="1400" dirty="0" err="1"/>
              <a:t>int</a:t>
            </a:r>
            <a:r>
              <a:rPr lang="fr-FR" sz="1400" dirty="0"/>
              <a:t>/</a:t>
            </a:r>
            <a:r>
              <a:rPr lang="fr-FR" sz="1400" dirty="0" err="1"/>
              <a:t>ext</a:t>
            </a:r>
            <a:r>
              <a:rPr lang="fr-FR" sz="1400" dirty="0"/>
              <a:t>/local non chauffé) et le réseau de chauffage est à minima en classe 2 (</a:t>
            </a:r>
            <a:r>
              <a:rPr lang="fr-FR" sz="1400" dirty="0" err="1"/>
              <a:t>ext</a:t>
            </a:r>
            <a:r>
              <a:rPr lang="fr-FR" sz="1400" dirty="0"/>
              <a:t>/ local non chauffé). </a:t>
            </a:r>
          </a:p>
          <a:p>
            <a:pPr marL="0" lvl="0" indent="0"/>
            <a:r>
              <a:rPr lang="fr-FR" sz="1400" dirty="0"/>
              <a:t>3.2.2.10 Un plan de vérification avec étalonnage est prévu pour les GTC/GTB accompagné d'une phase non négligeable de test. </a:t>
            </a:r>
            <a:endParaRPr lang="fr-FR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Etudes maintenance comptage</a:t>
            </a:r>
          </a:p>
          <a:p>
            <a:pPr marL="0" lvl="0" indent="0"/>
            <a:r>
              <a:rPr lang="fr-FR" sz="1400" dirty="0"/>
              <a:t>3.2.2.15 Une mission de commissionnement des installations techniques est réalisée (notamment si projet &lt;5000m² SHOC) </a:t>
            </a:r>
            <a:endParaRPr lang="fr-FR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Energie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5045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73138" y="995581"/>
            <a:ext cx="8856984" cy="3712814"/>
          </a:xfrm>
          <a:ln>
            <a:noFill/>
          </a:ln>
        </p:spPr>
        <p:txBody>
          <a:bodyPr/>
          <a:lstStyle/>
          <a:p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Adapter le référentiel à la nouvelle Réglementation Energie entrée en vigueur au 1</a:t>
            </a:r>
            <a:r>
              <a:rPr lang="fr-FR" sz="14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janvier 2019. </a:t>
            </a:r>
          </a:p>
          <a:p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Efficacité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Monitoring des équipements</a:t>
            </a:r>
          </a:p>
          <a:p>
            <a:pPr marL="0" lvl="0" indent="0"/>
            <a:r>
              <a:rPr lang="fr-FR" sz="1400" dirty="0"/>
              <a:t>3.2.3.2 Les consommations de chauffage, de refroidissement et d'eau chaude sanitaire sont mesurées et affichées par logement. </a:t>
            </a:r>
          </a:p>
          <a:p>
            <a:pPr marL="0" lvl="0" indent="0"/>
            <a:r>
              <a:rPr lang="fr-FR" sz="1400" dirty="0"/>
              <a:t>3.2.3.7 Les systèmes énergétiques peuvent être pilotés par l’occupant à distance. </a:t>
            </a:r>
          </a:p>
          <a:p>
            <a:pPr marL="0" lvl="0" indent="0"/>
            <a:r>
              <a:rPr lang="fr-FR" sz="1400" dirty="0"/>
              <a:t>3.3.1.12 La production d'énergie renouvelable (y compris pour le solaire thermique) est comptée et affichée  </a:t>
            </a:r>
          </a:p>
          <a:p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Energies renouvelables</a:t>
            </a:r>
          </a:p>
          <a:p>
            <a:r>
              <a:rPr lang="fr-FR" sz="1400" dirty="0"/>
              <a:t>3.3.1.4 Le projet se raccorde ou anticipe le raccordement aux boucles de thalasso-thermie ou tout autres réseaux de chaud/froid urbain. </a:t>
            </a:r>
          </a:p>
          <a:p>
            <a:r>
              <a:rPr lang="fr-FR" sz="1400" dirty="0"/>
              <a:t>3.3.1.5 Le projet utilise un système de récupération d'énergie sur les énergies fatales du type eaux grises ou autre process. </a:t>
            </a:r>
          </a:p>
          <a:p>
            <a:r>
              <a:rPr lang="fr-FR" sz="1400" dirty="0"/>
              <a:t>3.3.1.9 Le projet souscrit a un contrat de fourniture d'énergie renouvelable. </a:t>
            </a:r>
          </a:p>
          <a:p>
            <a:r>
              <a:rPr lang="fr-FR" sz="1400" dirty="0"/>
              <a:t>3.3.1.10 La production d'énergie renouvelable est prioritairement auto-consommée. </a:t>
            </a: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Energie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8076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0741" y="1304926"/>
            <a:ext cx="8856984" cy="3712814"/>
          </a:xfrm>
        </p:spPr>
        <p:txBody>
          <a:bodyPr/>
          <a:lstStyle/>
          <a:p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Réduction de la consommation</a:t>
            </a:r>
          </a:p>
          <a:p>
            <a:pPr marL="0" lvl="0" indent="0"/>
            <a:r>
              <a:rPr lang="fr-FR" sz="1400" dirty="0"/>
              <a:t>4.1.1.3 Les consommations d'eau sont visibles par l'occupant de manière journalière ou hebdomadaire et peuvent être comparées par des moyennes définies par typologie.</a:t>
            </a:r>
          </a:p>
          <a:p>
            <a:pPr marL="0" lvl="0" indent="0"/>
            <a:r>
              <a:rPr lang="fr-FR" sz="1400" dirty="0"/>
              <a:t>4.1.1.4 Des systèmes d'irrigation économes sont mis en œuvre pour les espaces végétalisés.</a:t>
            </a:r>
          </a:p>
          <a:p>
            <a:pPr lvl="0"/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Valorisation des eaux de récupération</a:t>
            </a:r>
          </a:p>
          <a:p>
            <a:pPr lvl="0"/>
            <a:r>
              <a:rPr lang="fr-FR" sz="1400" dirty="0"/>
              <a:t>4.2.1.1 Un système de filtration des eaux non potable est prévu sur la parcelle permettant leur valorisation</a:t>
            </a:r>
          </a:p>
          <a:p>
            <a:pPr lvl="0"/>
            <a:r>
              <a:rPr lang="fr-FR" sz="1400" dirty="0"/>
              <a:t>4.2.1.3 Les espaces verts n'ont pas de besoin en arrosage (jardin adapté au climat) ou sont arrosés exclusivement par l'eau de récupération</a:t>
            </a:r>
          </a:p>
          <a:p>
            <a:pPr lvl="0"/>
            <a:r>
              <a:rPr lang="fr-FR" sz="1400" dirty="0"/>
              <a:t>4.2.1.4 Un système de récupération énergétique des eaux usées est prévu</a:t>
            </a:r>
          </a:p>
          <a:p>
            <a:pPr lvl="0"/>
            <a:r>
              <a:rPr lang="fr-FR" sz="1400" dirty="0"/>
              <a:t>4.2.1.5 Une étude d'impact de l'infrastructure sur le réseau hydrographique souterrain a été réalisée</a:t>
            </a:r>
          </a:p>
          <a:p>
            <a:pPr lvl="0"/>
            <a:r>
              <a:rPr lang="fr-FR" sz="1400" dirty="0"/>
              <a:t>4.2.1.6 Les eaux souterraines récupérées sur le projet sont valorisées</a:t>
            </a:r>
          </a:p>
          <a:p>
            <a:pPr lvl="0"/>
            <a:endParaRPr lang="fr-FR" sz="24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Eau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3910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053" y="709863"/>
            <a:ext cx="8856984" cy="3712814"/>
          </a:xfrm>
        </p:spPr>
        <p:txBody>
          <a:bodyPr/>
          <a:lstStyle/>
          <a:p>
            <a:endParaRPr lang="fr-FR" b="1" dirty="0">
              <a:latin typeface="Scala Sans-Bold SC Italic"/>
            </a:endParaRPr>
          </a:p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Satisfaire le confort thermique</a:t>
            </a:r>
          </a:p>
          <a:p>
            <a:pPr lvl="1"/>
            <a:r>
              <a:rPr lang="fr-FR" sz="2000" dirty="0">
                <a:latin typeface="Scala Sans-Bold SC Italic"/>
              </a:rPr>
              <a:t>Ventilation naturelle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5.1.1.3 Les constructions à usage permanent sont isolées par l'extérieur ou dans la masse, dans le cas où la </a:t>
            </a:r>
            <a:r>
              <a:rPr lang="fr-FR" sz="1400" dirty="0" err="1">
                <a:latin typeface="Scala Sans-Bold SC Italic"/>
              </a:rPr>
              <a:t>surventilation</a:t>
            </a:r>
            <a:r>
              <a:rPr lang="fr-FR" sz="1400" dirty="0">
                <a:latin typeface="Scala Sans-Bold SC Italic"/>
              </a:rPr>
              <a:t> nocturne est possible.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5.1.1.5 Les murs, cloisons, planchers et plafonds à forte inertie représentent une surface au moins égale à la surface totale des pièces de vie, dans le cas où la </a:t>
            </a:r>
            <a:r>
              <a:rPr lang="fr-FR" sz="1400" dirty="0" err="1">
                <a:latin typeface="Scala Sans-Bold SC Italic"/>
              </a:rPr>
              <a:t>surventilation</a:t>
            </a:r>
            <a:r>
              <a:rPr lang="fr-FR" sz="1400" dirty="0">
                <a:latin typeface="Scala Sans-Bold SC Italic"/>
              </a:rPr>
              <a:t> nocturne est possible.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5.1.1.17 Des brasseurs d'air fixes sont installés pour améliorer le confort</a:t>
            </a:r>
          </a:p>
          <a:p>
            <a:pPr lvl="1"/>
            <a:r>
              <a:rPr lang="fr-FR" sz="2000" dirty="0">
                <a:latin typeface="Scala Sans-Bold SC Italic"/>
              </a:rPr>
              <a:t>STD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5.1.1.11 La STD permet de justifier que 80% des locaux ont une durée d'inconfort inférieure au pourcentage définie dans le prérequis.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5.1.1.12 Les locaux climatisés ne seront pas climatisés en dessous de 25°C si la température extérieure ne dépasse pas 30°C. Si la température extérieure est supérieure à 30°C, les locaux climatisés ne seront par refroidis en dessous de -5°C de la température extérieure.</a:t>
            </a:r>
          </a:p>
          <a:p>
            <a:pPr lvl="1"/>
            <a:r>
              <a:rPr lang="fr-FR" sz="2000" dirty="0">
                <a:latin typeface="Scala Sans-Bold SC Italic"/>
              </a:rPr>
              <a:t>Régulation climatisation/chauffage/VMC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5.1.1.2 La température de chauffage en hiver est de 20°C résultant (et non température d'air)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5.1.1.14 La régulation du système de chauffage / refroidissement est conçue pour prendre en compte les différentes orientations/masques des façades, ce qui peut comprendre l'installation de plusieurs sondes extérieures de température.</a:t>
            </a:r>
          </a:p>
          <a:p>
            <a:r>
              <a:rPr lang="fr-FR" b="1" dirty="0">
                <a:latin typeface="Scala Sans-Bold SC Italic"/>
              </a:rPr>
              <a:t> </a:t>
            </a:r>
            <a:endParaRPr lang="fr-FR" dirty="0">
              <a:latin typeface="Scala Sans-Bold SC Italic"/>
            </a:endParaRPr>
          </a:p>
          <a:p>
            <a:endParaRPr lang="fr-FR" dirty="0">
              <a:latin typeface="Scala Sans-Bold SC Italic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41" y="36714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Confort et santé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697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1194" y="998684"/>
            <a:ext cx="8856984" cy="3712814"/>
          </a:xfrm>
        </p:spPr>
        <p:txBody>
          <a:bodyPr/>
          <a:lstStyle/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Se protéger des apports solaires en été et les utiliser en hiver</a:t>
            </a:r>
          </a:p>
          <a:p>
            <a:r>
              <a:rPr lang="fr-FR" sz="1400" dirty="0">
                <a:latin typeface="Scala Sans-Bold SC Italic"/>
              </a:rPr>
              <a:t>5.1.2.2 Le bâtiment est doté de solutions architecturales d'occultation permanente du rayonnement solaire direct d’été</a:t>
            </a:r>
          </a:p>
          <a:p>
            <a:r>
              <a:rPr lang="fr-FR" sz="1400" dirty="0">
                <a:latin typeface="Scala Sans-Bold SC Italic"/>
              </a:rPr>
              <a:t>5.1.2.3 Aucune pièce à occupation prolongée ne dispose de fenêtre non efficacement protégée du rayonnement solaire de saison chaude, tout en préservant le confort (ventilation et lumière naturelle)</a:t>
            </a:r>
            <a:endParaRPr lang="fr-FR" sz="1400" b="1" dirty="0">
              <a:solidFill>
                <a:srgbClr val="7D968A"/>
              </a:solidFill>
              <a:latin typeface="Scala Sans-Bold SC Italic"/>
              <a:cs typeface="Calibri Light" panose="020F0302020204030204" pitchFamily="34" charset="0"/>
            </a:endParaRPr>
          </a:p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Confort acoustique et visuel</a:t>
            </a:r>
          </a:p>
          <a:p>
            <a:r>
              <a:rPr lang="fr-FR" sz="1400" dirty="0">
                <a:latin typeface="Scala Sans-Bold SC Italic"/>
              </a:rPr>
              <a:t>5.2.1.3 Les locaux de sommeil n'ont pas de fenêtres donnant directement sur une voie classée d'un point de vue acoustique</a:t>
            </a:r>
            <a:endParaRPr lang="fr-FR" sz="1400" b="1" dirty="0">
              <a:solidFill>
                <a:srgbClr val="7D968A"/>
              </a:solidFill>
              <a:latin typeface="Scala Sans-Bold SC Italic"/>
              <a:cs typeface="Calibri Light" panose="020F0302020204030204" pitchFamily="34" charset="0"/>
            </a:endParaRPr>
          </a:p>
          <a:p>
            <a:pPr lvl="1"/>
            <a:r>
              <a:rPr lang="fr-FR" sz="2000" dirty="0">
                <a:latin typeface="Scala Sans-Bold SC Italic"/>
              </a:rPr>
              <a:t>Lumière naturelle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5.2.2.1 Au moins 80% des pièces et locaux à occupation prolongée disposent d'au moins une fenêtre donnant sur l'extérieur ou sur un puits de lumière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5.2.2.2 Au moins 80% des pièces et locaux à occupation prolongée bénéficient d'un horizon supérieur à 10 mètres</a:t>
            </a:r>
          </a:p>
          <a:p>
            <a:endParaRPr lang="fr-FR" dirty="0">
              <a:latin typeface="Scala Sans-Bold SC Italic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41" y="36714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Confort et santé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5578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1194" y="998684"/>
            <a:ext cx="8856984" cy="3712814"/>
          </a:xfrm>
        </p:spPr>
        <p:txBody>
          <a:bodyPr/>
          <a:lstStyle/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Qualité de l’air et risques sanitaires</a:t>
            </a:r>
          </a:p>
          <a:p>
            <a:pPr lvl="1"/>
            <a:r>
              <a:rPr lang="fr-FR" sz="2000" dirty="0">
                <a:latin typeface="Scala Sans-Bold SC Italic"/>
              </a:rPr>
              <a:t>Qualité de l’air intérieur QAI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5.3.1.5 Le bâtiment est </a:t>
            </a:r>
            <a:r>
              <a:rPr lang="fr-FR" sz="1400" dirty="0" err="1">
                <a:latin typeface="Scala Sans-Bold SC Italic"/>
              </a:rPr>
              <a:t>surventilé</a:t>
            </a:r>
            <a:r>
              <a:rPr lang="fr-FR" sz="1400" dirty="0">
                <a:latin typeface="Scala Sans-Bold SC Italic"/>
              </a:rPr>
              <a:t> en permanence à minima une semaine avant l'emménagement afin d'évacuer les possible polluants de la fin de chantier.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5.3.1.6 La qualité de l'air intérieur (émission de CO2, COV, particules fines, perturbateurs endocriniens) est maîtrisée pendant le fonctionnement du bâtiment</a:t>
            </a:r>
          </a:p>
          <a:p>
            <a:pPr lvl="1"/>
            <a:r>
              <a:rPr lang="fr-FR" sz="2000" dirty="0">
                <a:latin typeface="Scala Sans-Bold SC Italic"/>
              </a:rPr>
              <a:t>Risques sanitaires divers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5.4.1.1 Il n'y a ni transformateur ni câble haute tension à proximité des pièces de vie ou le projet s'en protège.</a:t>
            </a:r>
          </a:p>
          <a:p>
            <a:pPr marL="342900" lvl="1" indent="0">
              <a:buNone/>
            </a:pPr>
            <a:r>
              <a:rPr lang="fr-FR" sz="1400" dirty="0">
                <a:latin typeface="Scala Sans-Bold SC Italic"/>
              </a:rPr>
              <a:t>5.4.1.2 Le projet intègre des branchements dans les pièces à occupations prolongées pour se connecter en filaire et prévoit de commander les prises des </a:t>
            </a:r>
            <a:r>
              <a:rPr lang="fr-FR" sz="1400" dirty="0" err="1">
                <a:latin typeface="Scala Sans-Bold SC Italic"/>
              </a:rPr>
              <a:t>boxs</a:t>
            </a:r>
            <a:r>
              <a:rPr lang="fr-FR" sz="1400" dirty="0">
                <a:latin typeface="Scala Sans-Bold SC Italic"/>
              </a:rPr>
              <a:t> par des interrupteurs avec voyant permettant ainsi de couper le WIFI.</a:t>
            </a:r>
          </a:p>
          <a:p>
            <a:pPr marL="342900" lvl="1" indent="0">
              <a:buNone/>
            </a:pPr>
            <a:endParaRPr lang="fr-FR" dirty="0">
              <a:latin typeface="Scala Sans-Bold SC Italic"/>
            </a:endParaRPr>
          </a:p>
          <a:p>
            <a:endParaRPr lang="fr-FR" dirty="0">
              <a:latin typeface="Scala Sans-Bold SC Italic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41" y="36714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Confort et santé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8499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 descr="pct5.bmp">
            <a:extLst>
              <a:ext uri="{FF2B5EF4-FFF2-40B4-BE49-F238E27FC236}">
                <a16:creationId xmlns:a16="http://schemas.microsoft.com/office/drawing/2014/main" id="{55F46385-9755-46F4-B44A-C461582DEDFA}"/>
              </a:ext>
            </a:extLst>
          </p:cNvPr>
          <p:cNvSpPr>
            <a:spLocks/>
          </p:cNvSpPr>
          <p:nvPr/>
        </p:nvSpPr>
        <p:spPr bwMode="auto">
          <a:xfrm>
            <a:off x="0" y="4657725"/>
            <a:ext cx="9144000" cy="1057275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txBody>
          <a:bodyPr lIns="45720" rIns="45720" anchor="ctr"/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662988" y="249238"/>
            <a:ext cx="315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982C1-954A-4886-8F22-C8A637083A16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34465"/>
            <a:ext cx="1509712" cy="90379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3000" y="1417340"/>
            <a:ext cx="9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7D968A"/>
              </a:solidFill>
              <a:effectLst/>
              <a:uLnTx/>
              <a:uFillTx/>
              <a:latin typeface="Calibri" panose="020F0502020204030204" pitchFamily="34" charset="0"/>
              <a:cs typeface="Calibri Light" pitchFamily="34" charset="0"/>
              <a:sym typeface="Calibri Light" pitchFamily="34" charset="0"/>
            </a:endParaRPr>
          </a:p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3600" b="1" dirty="0">
                <a:solidFill>
                  <a:srgbClr val="4C8B41"/>
                </a:solidFill>
                <a:latin typeface="Calibri" panose="020F0502020204030204" pitchFamily="34" charset="0"/>
                <a:sym typeface="Raleway Light" charset="0"/>
              </a:rPr>
              <a:t>Principes BDM – BD2M</a:t>
            </a:r>
            <a:r>
              <a:rPr kumimoji="0" lang="fr-FR" alt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C8B41"/>
                </a:solidFill>
                <a:effectLst/>
                <a:uLnTx/>
                <a:uFillTx/>
                <a:latin typeface="Calibri" panose="020F0502020204030204" pitchFamily="34" charset="0"/>
                <a:cs typeface="Calibri Light" pitchFamily="34" charset="0"/>
                <a:sym typeface="Raleway Light" charset="0"/>
              </a:rPr>
              <a:t> </a:t>
            </a:r>
            <a:endParaRPr kumimoji="0" lang="fr-FR" altLang="fr-FR" sz="2800" b="1" i="0" u="none" strike="noStrike" kern="1200" cap="none" spc="0" normalizeH="0" baseline="0" noProof="0" dirty="0">
              <a:ln>
                <a:noFill/>
              </a:ln>
              <a:solidFill>
                <a:srgbClr val="4C8B41"/>
              </a:solidFill>
              <a:effectLst/>
              <a:uLnTx/>
              <a:uFillTx/>
              <a:latin typeface="Calibri" panose="020F0502020204030204" pitchFamily="34" charset="0"/>
              <a:cs typeface="Calibri Light" pitchFamily="34" charset="0"/>
              <a:sym typeface="Raleway Light" charset="0"/>
            </a:endParaRPr>
          </a:p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C8B41"/>
                </a:solidFill>
                <a:effectLst/>
                <a:uLnTx/>
                <a:uFillTx/>
                <a:latin typeface="Calibri" panose="020F0502020204030204" pitchFamily="34" charset="0"/>
                <a:cs typeface="Calibri Light" pitchFamily="34" charset="0"/>
                <a:sym typeface="Raleway Light" charset="0"/>
              </a:rPr>
              <a:t> </a:t>
            </a:r>
          </a:p>
          <a:p>
            <a:pPr marL="0" marR="0" lvl="0" indent="0" algn="ct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Calibri" panose="020F0502020204030204" pitchFamily="34" charset="0"/>
                <a:cs typeface="Calibri Light" pitchFamily="34" charset="0"/>
                <a:sym typeface="Raleway Light" charset="0"/>
              </a:rPr>
              <a:t>	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Calibri" panose="020F0502020204030204" pitchFamily="34" charset="0"/>
                <a:cs typeface="Calibri Light" pitchFamily="34" charset="0"/>
                <a:sym typeface="Raleway Light" charset="0"/>
              </a:rPr>
              <a:t>			</a:t>
            </a: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6516216" y="5021856"/>
            <a:ext cx="2232248" cy="3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2103" y="1129308"/>
            <a:ext cx="8856984" cy="4536504"/>
          </a:xfrm>
        </p:spPr>
        <p:txBody>
          <a:bodyPr/>
          <a:lstStyle/>
          <a:p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Analyse coûts-bénéfices durables </a:t>
            </a:r>
          </a:p>
          <a:p>
            <a:pPr marL="0" lvl="0" indent="0"/>
            <a:r>
              <a:rPr lang="fr-FR" sz="1400" dirty="0"/>
              <a:t>6.1.1.6 Le projet permet de préserver le patrimoine bâti.</a:t>
            </a:r>
          </a:p>
          <a:p>
            <a:pPr marL="0" lvl="0" indent="0"/>
            <a:endParaRPr lang="fr-FR" sz="1400" dirty="0"/>
          </a:p>
          <a:p>
            <a:pPr marL="0" lvl="0" indent="0"/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Promouvoir l’économie sociale et solidaire </a:t>
            </a:r>
          </a:p>
          <a:p>
            <a:pPr marL="0" lvl="0" indent="0"/>
            <a:r>
              <a:rPr lang="fr-FR" sz="1400" dirty="0"/>
              <a:t>6.2.2.2 Des dispositions sont prises pour favoriser l'intégration de populations soumises à des difficultés d'accès à l'emploi</a:t>
            </a:r>
          </a:p>
          <a:p>
            <a:pPr marL="0" lvl="0" indent="0"/>
            <a:r>
              <a:rPr lang="fr-FR" sz="1400" dirty="0"/>
              <a:t>6.2.2.3 Des séances de formation technique sont prévues sur le chantier.</a:t>
            </a:r>
          </a:p>
          <a:p>
            <a:pPr marL="0" lvl="0" indent="0"/>
            <a:r>
              <a:rPr lang="fr-FR" sz="1400" dirty="0"/>
              <a:t>6.2.2.4 80% des entreprises du projet sont basées localement (Monaco et limitrophes)</a:t>
            </a:r>
          </a:p>
          <a:p>
            <a:pPr marL="0" lvl="0" indent="0"/>
            <a:r>
              <a:rPr lang="fr-FR" sz="1400" dirty="0"/>
              <a:t>6.2.2.7 Le projet prévoit des locaux favorisant l'économie sociale et solidaire : espace pour une ressourcerie, atelier de réparation de vélo, agriculture partagée (type AMAP), etc...</a:t>
            </a:r>
          </a:p>
          <a:p>
            <a:pPr marL="0" lvl="0" indent="0"/>
            <a:r>
              <a:rPr lang="fr-FR" sz="2400" b="1" dirty="0">
                <a:solidFill>
                  <a:srgbClr val="7D968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Prévention des risques et compensation des préjudices</a:t>
            </a:r>
          </a:p>
          <a:p>
            <a:pPr marL="0" lvl="0" indent="0"/>
            <a:r>
              <a:rPr lang="fr-FR" sz="1400" dirty="0"/>
              <a:t>6.5.1.5 Il est mis en place de bonnes conditions sanitaires (base vie chantier) pour les ouvriers</a:t>
            </a:r>
          </a:p>
          <a:p>
            <a:pPr marL="0" lvl="0" indent="0"/>
            <a:r>
              <a:rPr lang="fr-FR" sz="1400" dirty="0"/>
              <a:t>6.5.1.7 Les conditions d'accès au chantier notamment pour les livraisons ont été prévues notamment la mise en sécurité des riverains </a:t>
            </a:r>
          </a:p>
          <a:p>
            <a:pPr marL="0" lvl="0" indent="0"/>
            <a:r>
              <a:rPr lang="fr-FR" sz="1400" dirty="0"/>
              <a:t>6.5.2.1 Le maître d'ouvrage souscrit une assurance globale chantier et tout risque chantier </a:t>
            </a:r>
            <a:endParaRPr lang="fr-FR" sz="14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/>
            <a:endParaRPr lang="fr-FR" sz="2400" b="1" dirty="0">
              <a:solidFill>
                <a:srgbClr val="7D968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Social et économie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6061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0741" y="1304926"/>
            <a:ext cx="8856984" cy="3712814"/>
          </a:xfrm>
        </p:spPr>
        <p:txBody>
          <a:bodyPr/>
          <a:lstStyle/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Planification du projet BD2M </a:t>
            </a:r>
          </a:p>
          <a:p>
            <a:r>
              <a:rPr lang="fr-FR" sz="1400" dirty="0"/>
              <a:t>7.1.1.6 Une charte de chantier propre est incluse aux DCE.</a:t>
            </a:r>
          </a:p>
          <a:p>
            <a:r>
              <a:rPr lang="fr-FR" sz="1400" dirty="0"/>
              <a:t>7.1.1.7 La conception du bâtiment permettra de limiter la production de déchets de chantier</a:t>
            </a:r>
          </a:p>
          <a:p>
            <a:r>
              <a:rPr lang="fr-FR" sz="1400" dirty="0"/>
              <a:t>7.1.1.9 Une étude d'impact environnementale est réalisée.</a:t>
            </a:r>
          </a:p>
          <a:p>
            <a:r>
              <a:rPr lang="fr-FR" sz="1400" dirty="0"/>
              <a:t>7.1.1.10 Un planning de suivi de la biodiversité a été mis en place et un bilan de l'intégration de la biodiversité est réalisé à minima 2 ans après la réception du bâtiment.</a:t>
            </a:r>
          </a:p>
          <a:p>
            <a:r>
              <a:rPr lang="fr-FR" sz="1400" dirty="0"/>
              <a:t>7.1.1.11 Un plan de gestion par phase (Conception/Réalisation/Usage) de la qualité de l'air intérieur est prévu</a:t>
            </a:r>
          </a:p>
          <a:p>
            <a:r>
              <a:rPr lang="fr-FR" sz="1400" dirty="0"/>
              <a:t>7.1.1.15 Un audit énergétique est réalisé avant l'entrée en vigueur de l’obligation.</a:t>
            </a:r>
          </a:p>
          <a:p>
            <a:r>
              <a:rPr lang="fr-FR" sz="1400" dirty="0"/>
              <a:t>7.1.1.17 Le programme de travaux se base sur les résultats de l'audit énergétique.</a:t>
            </a:r>
          </a:p>
          <a:p>
            <a:r>
              <a:rPr lang="fr-FR" sz="1400" dirty="0"/>
              <a:t>7.1.1.18 Un calcul d’ACV a été réalisé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Gestion de projet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7552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87016" y="913284"/>
            <a:ext cx="8856984" cy="3712814"/>
          </a:xfrm>
        </p:spPr>
        <p:txBody>
          <a:bodyPr/>
          <a:lstStyle/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Gérer les déchets et nuisances de chantier</a:t>
            </a:r>
          </a:p>
          <a:p>
            <a:r>
              <a:rPr lang="fr-FR" sz="1400" dirty="0"/>
              <a:t>7.1.2.8 Une communication spécifique sur l'approche environnementale du projet est mise en place dans le cadre du chantier (affichage façade, barrière chantier, ou événement, etc.) </a:t>
            </a:r>
          </a:p>
          <a:p>
            <a:r>
              <a:rPr lang="fr-FR" sz="1400" dirty="0"/>
              <a:t>7.1.2.9 Le chantier minimise les impacts sur la biodiversité, notamment les rejets directs et indirects vers le milieu marin et les arbres sont protégés </a:t>
            </a:r>
          </a:p>
          <a:p>
            <a:r>
              <a:rPr lang="fr-FR" sz="1400" dirty="0"/>
              <a:t>7.1.2.14 La DPUM et la DAU ont été consultés pour optimiser la planification du chantier. </a:t>
            </a:r>
          </a:p>
          <a:p>
            <a:r>
              <a:rPr lang="fr-FR" sz="1400" dirty="0"/>
              <a:t>7.1.2.15 Un planning de gestion des approvisionnement est mis en place et respecté. </a:t>
            </a:r>
          </a:p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Savoir-faire des professionnels</a:t>
            </a:r>
          </a:p>
          <a:p>
            <a:r>
              <a:rPr lang="fr-FR" sz="1400" dirty="0"/>
              <a:t>7.2.1.1 Un équilibre homme-femme est constaté a minima dans l'équipe de conception </a:t>
            </a:r>
          </a:p>
          <a:p>
            <a:r>
              <a:rPr lang="fr-FR" sz="1400" dirty="0"/>
              <a:t>7.2.1.2 Un assistant à maîtrise d'ouvrage Qualité Environnementale a été missionné pour l'ensemble du projet (programme, conception, suivi de chantier et évaluation en fonctionnement) </a:t>
            </a:r>
          </a:p>
          <a:p>
            <a:r>
              <a:rPr lang="fr-FR" sz="1400" dirty="0"/>
              <a:t>7.2.1.4 Tous les mois, une réunion est organisée sur chantier pour former, sensibiliser les intervenants à la démarche BD2M en cours et aux implications sur leurs missions </a:t>
            </a:r>
          </a:p>
          <a:p>
            <a:r>
              <a:rPr lang="fr-FR" sz="1400" dirty="0"/>
              <a:t>7.2.1.7 L'assistant à Maîtrise d'ouvrage/d'</a:t>
            </a:r>
            <a:r>
              <a:rPr lang="fr-FR" sz="1400" dirty="0" err="1"/>
              <a:t>oeuvre</a:t>
            </a:r>
            <a:r>
              <a:rPr lang="fr-FR" sz="1400" dirty="0"/>
              <a:t> Qualité Environnementale justifie d'au moins un précédent projet reconnu BD2M ou BDM </a:t>
            </a:r>
          </a:p>
          <a:p>
            <a:r>
              <a:rPr lang="fr-FR" sz="1400" dirty="0"/>
              <a:t>7.2.1.11 Un écologue intervient sur le projet </a:t>
            </a:r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41" y="374094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Gestion de projet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9247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 descr="pct5.bmp">
            <a:extLst>
              <a:ext uri="{FF2B5EF4-FFF2-40B4-BE49-F238E27FC236}">
                <a16:creationId xmlns:a16="http://schemas.microsoft.com/office/drawing/2014/main" id="{55F46385-9755-46F4-B44A-C461582DEDFA}"/>
              </a:ext>
            </a:extLst>
          </p:cNvPr>
          <p:cNvSpPr>
            <a:spLocks/>
          </p:cNvSpPr>
          <p:nvPr/>
        </p:nvSpPr>
        <p:spPr bwMode="auto">
          <a:xfrm>
            <a:off x="0" y="4657725"/>
            <a:ext cx="9144000" cy="1057275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txBody>
          <a:bodyPr lIns="45720" rIns="45720" anchor="ctr"/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7170" name="Rectangle 1"/>
          <p:cNvSpPr>
            <a:spLocks/>
          </p:cNvSpPr>
          <p:nvPr/>
        </p:nvSpPr>
        <p:spPr bwMode="auto">
          <a:xfrm>
            <a:off x="8662988" y="249238"/>
            <a:ext cx="315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88E982C1-954A-4886-8F22-C8A637083A16}" type="slidenum">
              <a:rPr lang="fr-FR" altLang="fr-FR" sz="1000">
                <a:solidFill>
                  <a:srgbClr val="FFFFFF"/>
                </a:solidFill>
              </a:rPr>
              <a:pPr algn="ctr" eaLnBrk="1"/>
              <a:t>33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34465"/>
            <a:ext cx="1509712" cy="90379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7442" y="2176064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600" b="1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Le Processus</a:t>
            </a:r>
            <a:r>
              <a:rPr lang="fr-FR" altLang="fr-FR" sz="3600" b="1" dirty="0">
                <a:solidFill>
                  <a:srgbClr val="4C8B41"/>
                </a:solidFill>
                <a:latin typeface="Calibri" panose="020F0502020204030204" pitchFamily="34" charset="0"/>
                <a:sym typeface="Raleway Light" charset="0"/>
              </a:rPr>
              <a:t> BD2M</a:t>
            </a:r>
            <a:endParaRPr lang="fr-FR" altLang="fr-FR" sz="2800" b="1" dirty="0">
              <a:solidFill>
                <a:srgbClr val="4C8B41"/>
              </a:solidFill>
              <a:latin typeface="Calibri" panose="020F0502020204030204" pitchFamily="34" charset="0"/>
              <a:sym typeface="Raleway Light" charset="0"/>
            </a:endParaRPr>
          </a:p>
          <a:p>
            <a:pPr algn="ctr"/>
            <a:r>
              <a:rPr lang="fr-FR" altLang="fr-FR" sz="3600" b="1" dirty="0">
                <a:solidFill>
                  <a:srgbClr val="4C8B41"/>
                </a:solidFill>
                <a:latin typeface="Calibri" panose="020F0502020204030204" pitchFamily="34" charset="0"/>
                <a:sym typeface="Raleway Light" charset="0"/>
              </a:rPr>
              <a:t> </a:t>
            </a:r>
          </a:p>
          <a:p>
            <a:pPr algn="ctr"/>
            <a:r>
              <a:rPr lang="fr-FR" altLang="fr-FR" sz="24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	</a:t>
            </a:r>
            <a:r>
              <a:rPr lang="fr-FR" altLang="fr-FR" sz="12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			</a:t>
            </a: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6516216" y="5021856"/>
            <a:ext cx="2232248" cy="3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35C64C-2744-4DEF-B615-92E83674E2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1316" y="1057300"/>
            <a:ext cx="7561368" cy="4392488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Analyse du document </a:t>
            </a:r>
          </a:p>
          <a:p>
            <a:r>
              <a:rPr lang="fr-FR" sz="32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8 étapes</a:t>
            </a:r>
          </a:p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Contact avec équipe BD2M/MTE</a:t>
            </a:r>
          </a:p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Intégration de l’accompagnateur dans l’équipe projet</a:t>
            </a:r>
          </a:p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Remplir la demande de reconnaissance BD2M</a:t>
            </a:r>
          </a:p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Choix du niveau d’ambition selon les 7 thèmes</a:t>
            </a:r>
          </a:p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Phase conception</a:t>
            </a:r>
          </a:p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Phase réalisation</a:t>
            </a:r>
          </a:p>
          <a:p>
            <a:r>
              <a:rPr lang="fr-FR" sz="24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Phase Usages</a:t>
            </a:r>
          </a:p>
          <a:p>
            <a:r>
              <a:rPr lang="fr-FR" sz="3200" b="1" dirty="0">
                <a:solidFill>
                  <a:srgbClr val="7D968A"/>
                </a:solidFill>
                <a:latin typeface="Scala Sans-Bold SC Italic"/>
                <a:cs typeface="Calibri Light" panose="020F0302020204030204" pitchFamily="34" charset="0"/>
              </a:rPr>
              <a:t>Synthèse et Mémo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3800" name="ZoneTexte 9">
            <a:extLst>
              <a:ext uri="{FF2B5EF4-FFF2-40B4-BE49-F238E27FC236}">
                <a16:creationId xmlns:a16="http://schemas.microsoft.com/office/drawing/2014/main" id="{9A51E9B2-4981-4AF5-B92B-361CEE5B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9250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Comment faire du BD2M?</a:t>
            </a:r>
            <a:r>
              <a:rPr kumimoji="0" lang="fr-FR" alt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7D968A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Calibri Light" pitchFamily="34" charset="0"/>
              </a:rPr>
              <a:t>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marL="0" marR="0" lvl="0" indent="0" algn="ctr" defTabSz="712788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C85EC-024A-4BAE-B915-1151C2EBB713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cs typeface="Calibri Light" pitchFamily="34" charset="0"/>
                <a:sym typeface="Calibri Light" pitchFamily="34" charset="0"/>
              </a:rPr>
              <a:pPr marL="0" marR="0" lvl="0" indent="0" algn="ctr" defTabSz="71278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itchFamily="34" charset="0"/>
              <a:cs typeface="Calibri Light" pitchFamily="34" charset="0"/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7256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/>
          </p:cNvSpPr>
          <p:nvPr/>
        </p:nvSpPr>
        <p:spPr bwMode="auto">
          <a:xfrm>
            <a:off x="8662988" y="249238"/>
            <a:ext cx="315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18BB2D85-4F51-4E78-8F4E-D234C13D900D}" type="slidenum">
              <a:rPr lang="fr-FR" altLang="fr-FR" sz="1000">
                <a:solidFill>
                  <a:srgbClr val="FFFFFF"/>
                </a:solidFill>
              </a:rPr>
              <a:pPr algn="ctr" eaLnBrk="1"/>
              <a:t>35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281606" name="AutoShape 6"/>
          <p:cNvSpPr>
            <a:spLocks/>
          </p:cNvSpPr>
          <p:nvPr/>
        </p:nvSpPr>
        <p:spPr bwMode="auto">
          <a:xfrm>
            <a:off x="746125" y="2151063"/>
            <a:ext cx="217488" cy="215900"/>
          </a:xfrm>
          <a:custGeom>
            <a:avLst/>
            <a:gdLst>
              <a:gd name="T0" fmla="*/ 2147483646 w 19273"/>
              <a:gd name="T1" fmla="*/ 2147483646 h 19365"/>
              <a:gd name="T2" fmla="*/ 2147483646 w 19273"/>
              <a:gd name="T3" fmla="*/ 2147483646 h 19365"/>
              <a:gd name="T4" fmla="*/ 2147483646 w 19273"/>
              <a:gd name="T5" fmla="*/ 2147483646 h 19365"/>
              <a:gd name="T6" fmla="*/ 2147483646 w 19273"/>
              <a:gd name="T7" fmla="*/ 2147483646 h 193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73" h="19365">
                <a:moveTo>
                  <a:pt x="11045" y="11319"/>
                </a:moveTo>
                <a:cubicBezTo>
                  <a:pt x="9338" y="13030"/>
                  <a:pt x="7144" y="14740"/>
                  <a:pt x="6315" y="13909"/>
                </a:cubicBezTo>
                <a:cubicBezTo>
                  <a:pt x="4999" y="12590"/>
                  <a:pt x="4121" y="11710"/>
                  <a:pt x="1537" y="13909"/>
                </a:cubicBezTo>
                <a:cubicBezTo>
                  <a:pt x="-1486" y="16060"/>
                  <a:pt x="659" y="17770"/>
                  <a:pt x="1976" y="18650"/>
                </a:cubicBezTo>
                <a:cubicBezTo>
                  <a:pt x="3244" y="20360"/>
                  <a:pt x="8461" y="19089"/>
                  <a:pt x="13629" y="13909"/>
                </a:cubicBezTo>
                <a:cubicBezTo>
                  <a:pt x="18798" y="8729"/>
                  <a:pt x="20114" y="3500"/>
                  <a:pt x="18798" y="1741"/>
                </a:cubicBezTo>
                <a:cubicBezTo>
                  <a:pt x="17530" y="470"/>
                  <a:pt x="16213" y="-1240"/>
                  <a:pt x="14068" y="1350"/>
                </a:cubicBezTo>
                <a:cubicBezTo>
                  <a:pt x="11923" y="3940"/>
                  <a:pt x="12800" y="4771"/>
                  <a:pt x="14068" y="6139"/>
                </a:cubicBezTo>
                <a:cubicBezTo>
                  <a:pt x="14946" y="6921"/>
                  <a:pt x="13239" y="9120"/>
                  <a:pt x="11045" y="113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fr-FR"/>
          </a:p>
        </p:txBody>
      </p:sp>
      <p:sp>
        <p:nvSpPr>
          <p:cNvPr id="24588" name="AutoShape 13"/>
          <p:cNvSpPr>
            <a:spLocks/>
          </p:cNvSpPr>
          <p:nvPr/>
        </p:nvSpPr>
        <p:spPr bwMode="auto">
          <a:xfrm>
            <a:off x="4591050" y="2149475"/>
            <a:ext cx="117475" cy="2174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3823"/>
                </a:moveTo>
                <a:cubicBezTo>
                  <a:pt x="15416" y="3823"/>
                  <a:pt x="15416" y="3823"/>
                  <a:pt x="15416" y="3823"/>
                </a:cubicBezTo>
                <a:cubicBezTo>
                  <a:pt x="14719" y="3823"/>
                  <a:pt x="13935" y="4253"/>
                  <a:pt x="13935" y="5113"/>
                </a:cubicBezTo>
                <a:cubicBezTo>
                  <a:pt x="13935" y="7646"/>
                  <a:pt x="13935" y="7646"/>
                  <a:pt x="13935" y="7646"/>
                </a:cubicBezTo>
                <a:cubicBezTo>
                  <a:pt x="21600" y="7646"/>
                  <a:pt x="21600" y="7646"/>
                  <a:pt x="21600" y="7646"/>
                </a:cubicBezTo>
                <a:cubicBezTo>
                  <a:pt x="21600" y="11039"/>
                  <a:pt x="21600" y="11039"/>
                  <a:pt x="21600" y="11039"/>
                </a:cubicBezTo>
                <a:cubicBezTo>
                  <a:pt x="13935" y="11039"/>
                  <a:pt x="13935" y="11039"/>
                  <a:pt x="13935" y="11039"/>
                </a:cubicBezTo>
                <a:cubicBezTo>
                  <a:pt x="13935" y="21600"/>
                  <a:pt x="13935" y="21600"/>
                  <a:pt x="13935" y="21600"/>
                </a:cubicBezTo>
                <a:cubicBezTo>
                  <a:pt x="6881" y="21600"/>
                  <a:pt x="6881" y="21600"/>
                  <a:pt x="6881" y="21600"/>
                </a:cubicBezTo>
                <a:cubicBezTo>
                  <a:pt x="6881" y="11039"/>
                  <a:pt x="6881" y="11039"/>
                  <a:pt x="6881" y="11039"/>
                </a:cubicBezTo>
                <a:cubicBezTo>
                  <a:pt x="0" y="11039"/>
                  <a:pt x="0" y="11039"/>
                  <a:pt x="0" y="11039"/>
                </a:cubicBezTo>
                <a:cubicBezTo>
                  <a:pt x="0" y="7646"/>
                  <a:pt x="0" y="7646"/>
                  <a:pt x="0" y="7646"/>
                </a:cubicBezTo>
                <a:cubicBezTo>
                  <a:pt x="6881" y="7646"/>
                  <a:pt x="6881" y="7646"/>
                  <a:pt x="6881" y="7646"/>
                </a:cubicBezTo>
                <a:cubicBezTo>
                  <a:pt x="6881" y="5543"/>
                  <a:pt x="6881" y="5543"/>
                  <a:pt x="6881" y="5543"/>
                </a:cubicBezTo>
                <a:cubicBezTo>
                  <a:pt x="6881" y="2581"/>
                  <a:pt x="10016" y="0"/>
                  <a:pt x="15416" y="0"/>
                </a:cubicBezTo>
                <a:cubicBezTo>
                  <a:pt x="21600" y="0"/>
                  <a:pt x="21600" y="0"/>
                  <a:pt x="21600" y="0"/>
                </a:cubicBezTo>
                <a:lnTo>
                  <a:pt x="21600" y="382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fr-FR"/>
          </a:p>
        </p:txBody>
      </p:sp>
      <p:grpSp>
        <p:nvGrpSpPr>
          <p:cNvPr id="281617" name="Group 17"/>
          <p:cNvGrpSpPr>
            <a:grpSpLocks/>
          </p:cNvGrpSpPr>
          <p:nvPr/>
        </p:nvGrpSpPr>
        <p:grpSpPr bwMode="auto">
          <a:xfrm>
            <a:off x="0" y="2855913"/>
            <a:ext cx="9144000" cy="87312"/>
            <a:chOff x="0" y="-1"/>
            <a:chExt cx="9144000" cy="86510"/>
          </a:xfrm>
        </p:grpSpPr>
        <p:sp>
          <p:nvSpPr>
            <p:cNvPr id="24597" name="Rectangle 18"/>
            <p:cNvSpPr>
              <a:spLocks/>
            </p:cNvSpPr>
            <p:nvPr/>
          </p:nvSpPr>
          <p:spPr bwMode="auto">
            <a:xfrm>
              <a:off x="0" y="-1"/>
              <a:ext cx="1524001" cy="865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/>
              <a:endParaRPr lang="fr-FR" altLang="fr-FR" sz="1000">
                <a:solidFill>
                  <a:srgbClr val="FFFFFF"/>
                </a:solidFill>
              </a:endParaRPr>
            </a:p>
          </p:txBody>
        </p:sp>
        <p:sp>
          <p:nvSpPr>
            <p:cNvPr id="24598" name="Rectangle 19"/>
            <p:cNvSpPr>
              <a:spLocks/>
            </p:cNvSpPr>
            <p:nvPr/>
          </p:nvSpPr>
          <p:spPr bwMode="auto">
            <a:xfrm>
              <a:off x="1524000" y="-1"/>
              <a:ext cx="1524000" cy="865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/>
              <a:endParaRPr lang="fr-FR" altLang="fr-FR" sz="1000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0"/>
            <p:cNvSpPr>
              <a:spLocks/>
            </p:cNvSpPr>
            <p:nvPr/>
          </p:nvSpPr>
          <p:spPr bwMode="auto">
            <a:xfrm>
              <a:off x="3048000" y="-1"/>
              <a:ext cx="1524000" cy="86510"/>
            </a:xfrm>
            <a:prstGeom prst="rect">
              <a:avLst/>
            </a:prstGeom>
            <a:solidFill>
              <a:srgbClr val="98DC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/>
              <a:endParaRPr lang="fr-FR" altLang="fr-FR" sz="1000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1"/>
            <p:cNvSpPr>
              <a:spLocks/>
            </p:cNvSpPr>
            <p:nvPr/>
          </p:nvSpPr>
          <p:spPr bwMode="auto">
            <a:xfrm>
              <a:off x="4572000" y="-1"/>
              <a:ext cx="1524000" cy="86510"/>
            </a:xfrm>
            <a:prstGeom prst="rect">
              <a:avLst/>
            </a:prstGeom>
            <a:solidFill>
              <a:srgbClr val="FFC6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/>
              <a:endParaRPr lang="fr-FR" altLang="fr-FR" sz="1000">
                <a:solidFill>
                  <a:srgbClr val="FFFFFF"/>
                </a:solidFill>
              </a:endParaRPr>
            </a:p>
          </p:txBody>
        </p:sp>
        <p:sp>
          <p:nvSpPr>
            <p:cNvPr id="24601" name="Rectangle 22"/>
            <p:cNvSpPr>
              <a:spLocks/>
            </p:cNvSpPr>
            <p:nvPr/>
          </p:nvSpPr>
          <p:spPr bwMode="auto">
            <a:xfrm>
              <a:off x="6096000" y="-1"/>
              <a:ext cx="1524000" cy="86510"/>
            </a:xfrm>
            <a:prstGeom prst="rect">
              <a:avLst/>
            </a:prstGeom>
            <a:solidFill>
              <a:srgbClr val="E590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/>
              <a:endParaRPr lang="fr-FR" altLang="fr-FR" sz="1000">
                <a:solidFill>
                  <a:srgbClr val="FFFFFF"/>
                </a:solidFill>
              </a:endParaRPr>
            </a:p>
          </p:txBody>
        </p:sp>
        <p:sp>
          <p:nvSpPr>
            <p:cNvPr id="24602" name="Rectangle 23"/>
            <p:cNvSpPr>
              <a:spLocks/>
            </p:cNvSpPr>
            <p:nvPr/>
          </p:nvSpPr>
          <p:spPr bwMode="auto">
            <a:xfrm>
              <a:off x="7620000" y="-1"/>
              <a:ext cx="1524000" cy="86510"/>
            </a:xfrm>
            <a:prstGeom prst="rect">
              <a:avLst/>
            </a:prstGeom>
            <a:solidFill>
              <a:srgbClr val="DC65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eaLnBrk="1"/>
              <a:endParaRPr lang="fr-FR" altLang="fr-FR" sz="1000">
                <a:solidFill>
                  <a:srgbClr val="FFFFFF"/>
                </a:solidFill>
              </a:endParaRPr>
            </a:p>
          </p:txBody>
        </p:sp>
      </p:grpSp>
      <p:pic>
        <p:nvPicPr>
          <p:cNvPr id="24593" name="Picture 24" descr="Placeholder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14061"/>
            <a:ext cx="2819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74963"/>
            <a:ext cx="9148763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/>
          <p:cNvSpPr>
            <a:spLocks/>
          </p:cNvSpPr>
          <p:nvPr/>
        </p:nvSpPr>
        <p:spPr bwMode="auto">
          <a:xfrm>
            <a:off x="3281957" y="4562244"/>
            <a:ext cx="20769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r>
              <a:rPr lang="fr-FR" altLang="fr-FR" sz="5400" i="1" dirty="0">
                <a:solidFill>
                  <a:srgbClr val="FFFFFF"/>
                </a:solidFill>
                <a:latin typeface="Gotham Narrow Ultra" pitchFamily="50" charset="0"/>
                <a:sym typeface="Bebas" charset="0"/>
              </a:rPr>
              <a:t>MERCI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E6FB2085-6BB7-4B26-A474-B563161BB8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6493"/>
            <a:ext cx="1492100" cy="8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 animBg="1"/>
      <p:bldP spid="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C5A7ED34-3882-4FD9-9996-8459A96097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0756" y="1657779"/>
            <a:ext cx="2434088" cy="151869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Rectangle 1">
            <a:extLst>
              <a:ext uri="{FF2B5EF4-FFF2-40B4-BE49-F238E27FC236}">
                <a16:creationId xmlns:a16="http://schemas.microsoft.com/office/drawing/2014/main" id="{AE2C0AE2-2B6C-4306-B0A0-1A41B8122B6C}"/>
              </a:ext>
            </a:extLst>
          </p:cNvPr>
          <p:cNvSpPr>
            <a:spLocks/>
          </p:cNvSpPr>
          <p:nvPr/>
        </p:nvSpPr>
        <p:spPr bwMode="auto">
          <a:xfrm>
            <a:off x="8697913" y="249238"/>
            <a:ext cx="246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E7098111-4193-457B-BB74-8F9F6B87CE0C}" type="slidenum">
              <a:rPr lang="fr-FR" altLang="fr-FR" sz="1000">
                <a:solidFill>
                  <a:srgbClr val="FFFFFF"/>
                </a:solidFill>
              </a:rPr>
              <a:pPr algn="ctr" eaLnBrk="1"/>
              <a:t>4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9ABE24-5C66-4190-8578-E5721A7F62E2}"/>
              </a:ext>
            </a:extLst>
          </p:cNvPr>
          <p:cNvSpPr>
            <a:spLocks/>
          </p:cNvSpPr>
          <p:nvPr/>
        </p:nvSpPr>
        <p:spPr bwMode="auto">
          <a:xfrm>
            <a:off x="2195736" y="128343"/>
            <a:ext cx="4723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Raleway Light" charset="0"/>
              </a:rPr>
              <a:t>Démarche vertueuse</a:t>
            </a:r>
          </a:p>
        </p:txBody>
      </p:sp>
      <p:sp>
        <p:nvSpPr>
          <p:cNvPr id="27652" name="AutoShape 5">
            <a:extLst>
              <a:ext uri="{FF2B5EF4-FFF2-40B4-BE49-F238E27FC236}">
                <a16:creationId xmlns:a16="http://schemas.microsoft.com/office/drawing/2014/main" id="{834C575F-BD6D-4E08-A554-DD3EA8C04C93}"/>
              </a:ext>
            </a:extLst>
          </p:cNvPr>
          <p:cNvSpPr>
            <a:spLocks/>
          </p:cNvSpPr>
          <p:nvPr/>
        </p:nvSpPr>
        <p:spPr bwMode="auto">
          <a:xfrm>
            <a:off x="4633913" y="1730375"/>
            <a:ext cx="1162050" cy="1158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6923"/>
                </a:moveTo>
                <a:cubicBezTo>
                  <a:pt x="3408" y="17343"/>
                  <a:pt x="6396" y="19077"/>
                  <a:pt x="8493" y="21600"/>
                </a:cubicBezTo>
                <a:cubicBezTo>
                  <a:pt x="17930" y="19918"/>
                  <a:pt x="17930" y="19918"/>
                  <a:pt x="17930" y="19918"/>
                </a:cubicBezTo>
                <a:cubicBezTo>
                  <a:pt x="21600" y="11036"/>
                  <a:pt x="21600" y="11036"/>
                  <a:pt x="21600" y="11036"/>
                </a:cubicBezTo>
                <a:cubicBezTo>
                  <a:pt x="16462" y="4730"/>
                  <a:pt x="8755" y="526"/>
                  <a:pt x="105" y="0"/>
                </a:cubicBezTo>
                <a:cubicBezTo>
                  <a:pt x="4666" y="8356"/>
                  <a:pt x="4666" y="8356"/>
                  <a:pt x="4666" y="8356"/>
                </a:cubicBezTo>
                <a:lnTo>
                  <a:pt x="0" y="16923"/>
                </a:lnTo>
                <a:close/>
              </a:path>
            </a:pathLst>
          </a:custGeom>
          <a:solidFill>
            <a:srgbClr val="6EC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fr-FR"/>
          </a:p>
        </p:txBody>
      </p:sp>
      <p:sp>
        <p:nvSpPr>
          <p:cNvPr id="27653" name="AutoShape 11">
            <a:extLst>
              <a:ext uri="{FF2B5EF4-FFF2-40B4-BE49-F238E27FC236}">
                <a16:creationId xmlns:a16="http://schemas.microsoft.com/office/drawing/2014/main" id="{473FE348-7C3F-4618-BA2C-EA2D0A48E049}"/>
              </a:ext>
            </a:extLst>
          </p:cNvPr>
          <p:cNvSpPr>
            <a:spLocks/>
          </p:cNvSpPr>
          <p:nvPr/>
        </p:nvSpPr>
        <p:spPr bwMode="auto">
          <a:xfrm>
            <a:off x="2986088" y="3360738"/>
            <a:ext cx="1181100" cy="1374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8808"/>
                </a:moveTo>
                <a:cubicBezTo>
                  <a:pt x="18919" y="7303"/>
                  <a:pt x="16909" y="4957"/>
                  <a:pt x="16136" y="2213"/>
                </a:cubicBezTo>
                <a:cubicBezTo>
                  <a:pt x="7011" y="0"/>
                  <a:pt x="7011" y="0"/>
                  <a:pt x="7011" y="0"/>
                </a:cubicBezTo>
                <a:cubicBezTo>
                  <a:pt x="0" y="5311"/>
                  <a:pt x="0" y="5311"/>
                  <a:pt x="0" y="5311"/>
                </a:cubicBezTo>
                <a:cubicBezTo>
                  <a:pt x="1907" y="12305"/>
                  <a:pt x="7217" y="18192"/>
                  <a:pt x="14331" y="21600"/>
                </a:cubicBezTo>
                <a:cubicBezTo>
                  <a:pt x="13816" y="13633"/>
                  <a:pt x="13816" y="13633"/>
                  <a:pt x="13816" y="13633"/>
                </a:cubicBezTo>
                <a:lnTo>
                  <a:pt x="21600" y="8808"/>
                </a:lnTo>
                <a:close/>
              </a:path>
            </a:pathLst>
          </a:custGeom>
          <a:solidFill>
            <a:srgbClr val="D04E33"/>
          </a:solidFill>
          <a:ln>
            <a:noFill/>
          </a:ln>
        </p:spPr>
        <p:txBody>
          <a:bodyPr lIns="45720" rIns="45720"/>
          <a:lstStyle/>
          <a:p>
            <a:endParaRPr lang="fr-FR"/>
          </a:p>
        </p:txBody>
      </p:sp>
      <p:sp>
        <p:nvSpPr>
          <p:cNvPr id="27654" name="AutoShape 16">
            <a:extLst>
              <a:ext uri="{FF2B5EF4-FFF2-40B4-BE49-F238E27FC236}">
                <a16:creationId xmlns:a16="http://schemas.microsoft.com/office/drawing/2014/main" id="{73C1CE88-F317-4082-9204-76152E5DEF8E}"/>
              </a:ext>
            </a:extLst>
          </p:cNvPr>
          <p:cNvSpPr>
            <a:spLocks/>
          </p:cNvSpPr>
          <p:nvPr/>
        </p:nvSpPr>
        <p:spPr bwMode="auto">
          <a:xfrm>
            <a:off x="4833938" y="3575050"/>
            <a:ext cx="1255712" cy="1200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3701"/>
                </a:moveTo>
                <a:cubicBezTo>
                  <a:pt x="13154" y="6237"/>
                  <a:pt x="13154" y="6237"/>
                  <a:pt x="13154" y="6237"/>
                </a:cubicBezTo>
                <a:cubicBezTo>
                  <a:pt x="6407" y="0"/>
                  <a:pt x="6407" y="0"/>
                  <a:pt x="6407" y="0"/>
                </a:cubicBezTo>
                <a:cubicBezTo>
                  <a:pt x="5339" y="3042"/>
                  <a:pt x="3204" y="5527"/>
                  <a:pt x="437" y="6946"/>
                </a:cubicBezTo>
                <a:cubicBezTo>
                  <a:pt x="0" y="16225"/>
                  <a:pt x="0" y="16225"/>
                  <a:pt x="0" y="16225"/>
                </a:cubicBezTo>
                <a:cubicBezTo>
                  <a:pt x="7184" y="21600"/>
                  <a:pt x="7184" y="21600"/>
                  <a:pt x="7184" y="21600"/>
                </a:cubicBezTo>
                <a:cubicBezTo>
                  <a:pt x="14125" y="18051"/>
                  <a:pt x="19416" y="11561"/>
                  <a:pt x="21600" y="3701"/>
                </a:cubicBezTo>
                <a:close/>
              </a:path>
            </a:pathLst>
          </a:custGeom>
          <a:solidFill>
            <a:srgbClr val="71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fr-FR"/>
          </a:p>
        </p:txBody>
      </p:sp>
      <p:sp>
        <p:nvSpPr>
          <p:cNvPr id="27655" name="AutoShape 22">
            <a:extLst>
              <a:ext uri="{FF2B5EF4-FFF2-40B4-BE49-F238E27FC236}">
                <a16:creationId xmlns:a16="http://schemas.microsoft.com/office/drawing/2014/main" id="{A2EB52BA-31EC-4574-9466-CC01F68F558A}"/>
              </a:ext>
            </a:extLst>
          </p:cNvPr>
          <p:cNvSpPr>
            <a:spLocks/>
          </p:cNvSpPr>
          <p:nvPr/>
        </p:nvSpPr>
        <p:spPr bwMode="auto">
          <a:xfrm>
            <a:off x="3830638" y="3968750"/>
            <a:ext cx="1328737" cy="9699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5271" y="691"/>
                </a:moveTo>
                <a:cubicBezTo>
                  <a:pt x="14125" y="1193"/>
                  <a:pt x="12932" y="1444"/>
                  <a:pt x="11694" y="1444"/>
                </a:cubicBezTo>
                <a:cubicBezTo>
                  <a:pt x="9952" y="1444"/>
                  <a:pt x="8301" y="942"/>
                  <a:pt x="6833" y="0"/>
                </a:cubicBezTo>
                <a:cubicBezTo>
                  <a:pt x="0" y="6719"/>
                  <a:pt x="0" y="6719"/>
                  <a:pt x="0" y="6719"/>
                </a:cubicBezTo>
                <a:cubicBezTo>
                  <a:pt x="459" y="18147"/>
                  <a:pt x="459" y="18147"/>
                  <a:pt x="459" y="18147"/>
                </a:cubicBezTo>
                <a:cubicBezTo>
                  <a:pt x="3852" y="20344"/>
                  <a:pt x="7659" y="21600"/>
                  <a:pt x="11694" y="21600"/>
                </a:cubicBezTo>
                <a:cubicBezTo>
                  <a:pt x="15180" y="21600"/>
                  <a:pt x="18527" y="20595"/>
                  <a:pt x="21600" y="18900"/>
                </a:cubicBezTo>
                <a:cubicBezTo>
                  <a:pt x="14859" y="12307"/>
                  <a:pt x="14859" y="12307"/>
                  <a:pt x="14859" y="12307"/>
                </a:cubicBezTo>
                <a:cubicBezTo>
                  <a:pt x="15271" y="691"/>
                  <a:pt x="15271" y="691"/>
                  <a:pt x="15271" y="691"/>
                </a:cubicBezTo>
              </a:path>
            </a:pathLst>
          </a:custGeom>
          <a:solidFill>
            <a:srgbClr val="B75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fr-FR"/>
          </a:p>
        </p:txBody>
      </p:sp>
      <p:sp>
        <p:nvSpPr>
          <p:cNvPr id="27656" name="AutoShape 27">
            <a:extLst>
              <a:ext uri="{FF2B5EF4-FFF2-40B4-BE49-F238E27FC236}">
                <a16:creationId xmlns:a16="http://schemas.microsoft.com/office/drawing/2014/main" id="{861F9470-1704-4550-A647-157F282E796F}"/>
              </a:ext>
            </a:extLst>
          </p:cNvPr>
          <p:cNvSpPr>
            <a:spLocks/>
          </p:cNvSpPr>
          <p:nvPr/>
        </p:nvSpPr>
        <p:spPr bwMode="auto">
          <a:xfrm>
            <a:off x="5148263" y="2406650"/>
            <a:ext cx="1006475" cy="1412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8580"/>
                </a:moveTo>
                <a:cubicBezTo>
                  <a:pt x="1392" y="10218"/>
                  <a:pt x="2178" y="12115"/>
                  <a:pt x="2178" y="14184"/>
                </a:cubicBezTo>
                <a:cubicBezTo>
                  <a:pt x="2178" y="14917"/>
                  <a:pt x="2057" y="15693"/>
                  <a:pt x="1876" y="16426"/>
                </a:cubicBezTo>
                <a:cubicBezTo>
                  <a:pt x="10165" y="21600"/>
                  <a:pt x="10165" y="21600"/>
                  <a:pt x="10165" y="21600"/>
                </a:cubicBezTo>
                <a:cubicBezTo>
                  <a:pt x="20753" y="19487"/>
                  <a:pt x="20753" y="19487"/>
                  <a:pt x="20753" y="19487"/>
                </a:cubicBezTo>
                <a:cubicBezTo>
                  <a:pt x="21297" y="17763"/>
                  <a:pt x="21600" y="15995"/>
                  <a:pt x="21600" y="14184"/>
                </a:cubicBezTo>
                <a:cubicBezTo>
                  <a:pt x="21600" y="8881"/>
                  <a:pt x="19240" y="3966"/>
                  <a:pt x="15247" y="0"/>
                </a:cubicBezTo>
                <a:cubicBezTo>
                  <a:pt x="11012" y="7200"/>
                  <a:pt x="11012" y="7200"/>
                  <a:pt x="11012" y="7200"/>
                </a:cubicBezTo>
                <a:lnTo>
                  <a:pt x="0" y="8580"/>
                </a:lnTo>
                <a:close/>
              </a:path>
            </a:pathLst>
          </a:custGeom>
          <a:solidFill>
            <a:srgbClr val="7EB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fr-FR"/>
          </a:p>
        </p:txBody>
      </p:sp>
      <p:sp>
        <p:nvSpPr>
          <p:cNvPr id="82977" name="Rectangle 33">
            <a:extLst>
              <a:ext uri="{FF2B5EF4-FFF2-40B4-BE49-F238E27FC236}">
                <a16:creationId xmlns:a16="http://schemas.microsoft.com/office/drawing/2014/main" id="{9AB20A8D-1FD1-413E-A8D2-971FA9EC5485}"/>
              </a:ext>
            </a:extLst>
          </p:cNvPr>
          <p:cNvSpPr>
            <a:spLocks/>
          </p:cNvSpPr>
          <p:nvPr/>
        </p:nvSpPr>
        <p:spPr bwMode="auto">
          <a:xfrm>
            <a:off x="2372828" y="888605"/>
            <a:ext cx="42443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2000" b="1" dirty="0">
                <a:solidFill>
                  <a:srgbClr val="2E94A8"/>
                </a:solidFill>
                <a:latin typeface="Whitney Book" pitchFamily="50" charset="0"/>
                <a:sym typeface="Raleway Light" charset="0"/>
              </a:rPr>
              <a:t>Groupes de travail interprofessionnels</a:t>
            </a:r>
          </a:p>
        </p:txBody>
      </p:sp>
      <p:sp>
        <p:nvSpPr>
          <p:cNvPr id="82978" name="Rectangle 34">
            <a:extLst>
              <a:ext uri="{FF2B5EF4-FFF2-40B4-BE49-F238E27FC236}">
                <a16:creationId xmlns:a16="http://schemas.microsoft.com/office/drawing/2014/main" id="{810858B1-B312-4CF0-BD28-5C8A01F938C8}"/>
              </a:ext>
            </a:extLst>
          </p:cNvPr>
          <p:cNvSpPr>
            <a:spLocks/>
          </p:cNvSpPr>
          <p:nvPr/>
        </p:nvSpPr>
        <p:spPr bwMode="auto">
          <a:xfrm>
            <a:off x="6625431" y="841276"/>
            <a:ext cx="1907009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fr-FR" altLang="fr-FR" sz="1800" b="1" dirty="0">
                <a:solidFill>
                  <a:srgbClr val="444444"/>
                </a:solidFill>
              </a:rPr>
              <a:t>Produisent </a:t>
            </a:r>
          </a:p>
          <a:p>
            <a:pPr eaLnBrk="1">
              <a:lnSpc>
                <a:spcPct val="120000"/>
              </a:lnSpc>
            </a:pPr>
            <a:r>
              <a:rPr lang="fr-FR" altLang="fr-FR" sz="1800" b="1" dirty="0">
                <a:solidFill>
                  <a:srgbClr val="444444"/>
                </a:solidFill>
              </a:rPr>
              <a:t>le référentiel BD2M</a:t>
            </a:r>
          </a:p>
        </p:txBody>
      </p:sp>
      <p:sp>
        <p:nvSpPr>
          <p:cNvPr id="82979" name="Rectangle 35">
            <a:extLst>
              <a:ext uri="{FF2B5EF4-FFF2-40B4-BE49-F238E27FC236}">
                <a16:creationId xmlns:a16="http://schemas.microsoft.com/office/drawing/2014/main" id="{E75F167D-B7C1-42B8-8C26-6AD61AF6149E}"/>
              </a:ext>
            </a:extLst>
          </p:cNvPr>
          <p:cNvSpPr>
            <a:spLocks/>
          </p:cNvSpPr>
          <p:nvPr/>
        </p:nvSpPr>
        <p:spPr bwMode="auto">
          <a:xfrm>
            <a:off x="6386513" y="2647950"/>
            <a:ext cx="21986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2000" b="1" dirty="0">
                <a:solidFill>
                  <a:srgbClr val="46803C"/>
                </a:solidFill>
                <a:latin typeface="ScalaSans" pitchFamily="50" charset="0"/>
                <a:sym typeface="Raleway Light" charset="0"/>
              </a:rPr>
              <a:t>Evaluation publique</a:t>
            </a:r>
          </a:p>
        </p:txBody>
      </p:sp>
      <p:sp>
        <p:nvSpPr>
          <p:cNvPr id="82980" name="Rectangle 36">
            <a:extLst>
              <a:ext uri="{FF2B5EF4-FFF2-40B4-BE49-F238E27FC236}">
                <a16:creationId xmlns:a16="http://schemas.microsoft.com/office/drawing/2014/main" id="{FC842262-1C68-4814-BCE7-92ABFF1CC5D4}"/>
              </a:ext>
            </a:extLst>
          </p:cNvPr>
          <p:cNvSpPr>
            <a:spLocks/>
          </p:cNvSpPr>
          <p:nvPr/>
        </p:nvSpPr>
        <p:spPr bwMode="auto">
          <a:xfrm>
            <a:off x="6783250" y="2975200"/>
            <a:ext cx="1597025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fr-FR" altLang="fr-FR" sz="1800" b="1" dirty="0">
                <a:solidFill>
                  <a:srgbClr val="444444"/>
                </a:solidFill>
              </a:rPr>
              <a:t>Commissions</a:t>
            </a:r>
          </a:p>
        </p:txBody>
      </p:sp>
      <p:sp>
        <p:nvSpPr>
          <p:cNvPr id="82981" name="Rectangle 37">
            <a:extLst>
              <a:ext uri="{FF2B5EF4-FFF2-40B4-BE49-F238E27FC236}">
                <a16:creationId xmlns:a16="http://schemas.microsoft.com/office/drawing/2014/main" id="{AB778E7A-F839-46EA-8846-B3DF66A16009}"/>
              </a:ext>
            </a:extLst>
          </p:cNvPr>
          <p:cNvSpPr>
            <a:spLocks/>
          </p:cNvSpPr>
          <p:nvPr/>
        </p:nvSpPr>
        <p:spPr bwMode="auto">
          <a:xfrm>
            <a:off x="6154738" y="4110038"/>
            <a:ext cx="2738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eaLnBrk="1"/>
            <a:r>
              <a:rPr lang="fr-FR" altLang="fr-FR" sz="2000" b="1" dirty="0">
                <a:solidFill>
                  <a:srgbClr val="718A35"/>
                </a:solidFill>
                <a:latin typeface="ScalaSans" pitchFamily="50" charset="0"/>
                <a:sym typeface="Raleway Light" charset="0"/>
              </a:rPr>
              <a:t>Conception, réalisation et usage</a:t>
            </a:r>
          </a:p>
        </p:txBody>
      </p: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692666CA-8DC2-48A3-8CF6-9D83C9ADEF8A}"/>
              </a:ext>
            </a:extLst>
          </p:cNvPr>
          <p:cNvSpPr>
            <a:spLocks/>
          </p:cNvSpPr>
          <p:nvPr/>
        </p:nvSpPr>
        <p:spPr bwMode="auto">
          <a:xfrm>
            <a:off x="298224" y="3310578"/>
            <a:ext cx="24433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r" eaLnBrk="1"/>
            <a:r>
              <a:rPr lang="fr-FR" altLang="fr-FR" sz="2000" b="1" dirty="0">
                <a:solidFill>
                  <a:srgbClr val="D04E33"/>
                </a:solidFill>
                <a:latin typeface="ScalaSans" pitchFamily="50" charset="0"/>
                <a:sym typeface="Raleway Light" charset="0"/>
              </a:rPr>
              <a:t>Prise en compte par les groupes de travail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8EBD7E9F-6B3C-403E-9451-C455C68D99F5}"/>
              </a:ext>
            </a:extLst>
          </p:cNvPr>
          <p:cNvSpPr>
            <a:spLocks/>
          </p:cNvSpPr>
          <p:nvPr/>
        </p:nvSpPr>
        <p:spPr bwMode="auto">
          <a:xfrm>
            <a:off x="429668" y="3966986"/>
            <a:ext cx="2295387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fr-FR" altLang="fr-FR" sz="1800" b="1" dirty="0">
                <a:solidFill>
                  <a:srgbClr val="444444"/>
                </a:solidFill>
              </a:rPr>
              <a:t>Evolution du référentiel</a:t>
            </a:r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EBAA8FC8-9B60-40AA-89D3-FDAEBE26649C}"/>
              </a:ext>
            </a:extLst>
          </p:cNvPr>
          <p:cNvSpPr>
            <a:spLocks/>
          </p:cNvSpPr>
          <p:nvPr/>
        </p:nvSpPr>
        <p:spPr bwMode="auto">
          <a:xfrm>
            <a:off x="3086100" y="5002213"/>
            <a:ext cx="2425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r" eaLnBrk="1"/>
            <a:r>
              <a:rPr lang="fr-FR" altLang="fr-FR" sz="2000" b="1" dirty="0">
                <a:solidFill>
                  <a:srgbClr val="B75B1F"/>
                </a:solidFill>
                <a:latin typeface="ScalaSans" pitchFamily="50" charset="0"/>
                <a:sym typeface="Raleway Light" charset="0"/>
              </a:rPr>
              <a:t>Retours d’expériences</a:t>
            </a:r>
          </a:p>
        </p:txBody>
      </p:sp>
      <p:pic>
        <p:nvPicPr>
          <p:cNvPr id="27666" name="Image 4">
            <a:extLst>
              <a:ext uri="{FF2B5EF4-FFF2-40B4-BE49-F238E27FC236}">
                <a16:creationId xmlns:a16="http://schemas.microsoft.com/office/drawing/2014/main" id="{947A74AF-F434-4366-B0CF-9151E439E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925" y="3255963"/>
            <a:ext cx="971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AutoShape 5">
            <a:extLst>
              <a:ext uri="{FF2B5EF4-FFF2-40B4-BE49-F238E27FC236}">
                <a16:creationId xmlns:a16="http://schemas.microsoft.com/office/drawing/2014/main" id="{07B8BCDA-8A32-487A-91AD-1ED568388160}"/>
              </a:ext>
            </a:extLst>
          </p:cNvPr>
          <p:cNvSpPr>
            <a:spLocks/>
          </p:cNvSpPr>
          <p:nvPr/>
        </p:nvSpPr>
        <p:spPr bwMode="auto">
          <a:xfrm rot="-3373946">
            <a:off x="3557588" y="1616075"/>
            <a:ext cx="1162050" cy="1158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6923"/>
                </a:moveTo>
                <a:cubicBezTo>
                  <a:pt x="3408" y="17343"/>
                  <a:pt x="6396" y="19077"/>
                  <a:pt x="8493" y="21600"/>
                </a:cubicBezTo>
                <a:cubicBezTo>
                  <a:pt x="17930" y="19918"/>
                  <a:pt x="17930" y="19918"/>
                  <a:pt x="17930" y="19918"/>
                </a:cubicBezTo>
                <a:cubicBezTo>
                  <a:pt x="21600" y="11036"/>
                  <a:pt x="21600" y="11036"/>
                  <a:pt x="21600" y="11036"/>
                </a:cubicBezTo>
                <a:cubicBezTo>
                  <a:pt x="16462" y="4730"/>
                  <a:pt x="8755" y="526"/>
                  <a:pt x="105" y="0"/>
                </a:cubicBezTo>
                <a:cubicBezTo>
                  <a:pt x="4666" y="8356"/>
                  <a:pt x="4666" y="8356"/>
                  <a:pt x="4666" y="8356"/>
                </a:cubicBezTo>
                <a:lnTo>
                  <a:pt x="0" y="16923"/>
                </a:lnTo>
                <a:close/>
              </a:path>
            </a:pathLst>
          </a:custGeom>
          <a:solidFill>
            <a:srgbClr val="7D968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fr-FR"/>
          </a:p>
        </p:txBody>
      </p:sp>
      <p:sp>
        <p:nvSpPr>
          <p:cNvPr id="27668" name="AutoShape 5">
            <a:extLst>
              <a:ext uri="{FF2B5EF4-FFF2-40B4-BE49-F238E27FC236}">
                <a16:creationId xmlns:a16="http://schemas.microsoft.com/office/drawing/2014/main" id="{5E5429CC-2758-4612-B93F-490F839724AE}"/>
              </a:ext>
            </a:extLst>
          </p:cNvPr>
          <p:cNvSpPr>
            <a:spLocks/>
          </p:cNvSpPr>
          <p:nvPr/>
        </p:nvSpPr>
        <p:spPr bwMode="auto">
          <a:xfrm rot="-6108817">
            <a:off x="2850357" y="2402681"/>
            <a:ext cx="1104900" cy="11064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6923"/>
                </a:moveTo>
                <a:cubicBezTo>
                  <a:pt x="3408" y="17343"/>
                  <a:pt x="6396" y="19077"/>
                  <a:pt x="8493" y="21600"/>
                </a:cubicBezTo>
                <a:cubicBezTo>
                  <a:pt x="17930" y="19918"/>
                  <a:pt x="17930" y="19918"/>
                  <a:pt x="17930" y="19918"/>
                </a:cubicBezTo>
                <a:cubicBezTo>
                  <a:pt x="21600" y="11036"/>
                  <a:pt x="21600" y="11036"/>
                  <a:pt x="21600" y="11036"/>
                </a:cubicBezTo>
                <a:cubicBezTo>
                  <a:pt x="16462" y="4730"/>
                  <a:pt x="8755" y="526"/>
                  <a:pt x="105" y="0"/>
                </a:cubicBezTo>
                <a:cubicBezTo>
                  <a:pt x="4666" y="8356"/>
                  <a:pt x="4666" y="8356"/>
                  <a:pt x="4666" y="8356"/>
                </a:cubicBezTo>
                <a:lnTo>
                  <a:pt x="0" y="16923"/>
                </a:lnTo>
                <a:close/>
              </a:path>
            </a:pathLst>
          </a:custGeom>
          <a:solidFill>
            <a:srgbClr val="7D968A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28" y="1598406"/>
            <a:ext cx="2002656" cy="8932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3876F39-B238-4297-AE3A-3A939391CF29}"/>
              </a:ext>
            </a:extLst>
          </p:cNvPr>
          <p:cNvSpPr txBox="1"/>
          <p:nvPr/>
        </p:nvSpPr>
        <p:spPr>
          <a:xfrm>
            <a:off x="7380312" y="1341842"/>
            <a:ext cx="58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2!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82977" grpId="0" autoUpdateAnimBg="0"/>
      <p:bldP spid="82978" grpId="0" autoUpdateAnimBg="0"/>
      <p:bldP spid="82979" grpId="0" autoUpdateAnimBg="0"/>
      <p:bldP spid="82980" grpId="0" autoUpdateAnimBg="0"/>
      <p:bldP spid="82981" grpId="0" autoUpdateAnimBg="0"/>
      <p:bldP spid="82983" grpId="0" autoUpdateAnimBg="0"/>
      <p:bldP spid="82984" grpId="0" autoUpdateAnimBg="0"/>
      <p:bldP spid="829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/>
          </p:cNvSpPr>
          <p:nvPr/>
        </p:nvSpPr>
        <p:spPr bwMode="auto">
          <a:xfrm>
            <a:off x="-59522" y="4865687"/>
            <a:ext cx="89789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r>
              <a:rPr lang="fr-FR" altLang="fr-FR" sz="24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BATI TERTIAIRE et LOGEMENT</a:t>
            </a:r>
          </a:p>
          <a:p>
            <a:pPr algn="ctr" eaLnBrk="1"/>
            <a:r>
              <a:rPr lang="fr-FR" altLang="fr-FR" sz="24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NEUF et REHABILITATION </a:t>
            </a:r>
          </a:p>
          <a:p>
            <a:pPr algn="ctr" eaLnBrk="1"/>
            <a:endParaRPr lang="fr-FR" altLang="fr-FR" sz="2400" dirty="0">
              <a:solidFill>
                <a:srgbClr val="7D968A"/>
              </a:solidFill>
              <a:latin typeface="Calibri" panose="020F0502020204030204" pitchFamily="34" charset="0"/>
              <a:sym typeface="Raleway Light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8697913" y="249238"/>
            <a:ext cx="246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9F1D082E-1AF3-408C-A9D8-EC806AEF79D3}" type="slidenum">
              <a:rPr lang="fr-FR" altLang="fr-FR" sz="1000">
                <a:solidFill>
                  <a:srgbClr val="FFFFFF"/>
                </a:solidFill>
              </a:rPr>
              <a:pPr algn="ctr" eaLnBrk="1"/>
              <a:t>5</a:t>
            </a:fld>
            <a:endParaRPr lang="fr-FR" altLang="fr-FR" sz="1000" dirty="0">
              <a:solidFill>
                <a:srgbClr val="FFFFFF"/>
              </a:solidFill>
            </a:endParaRPr>
          </a:p>
        </p:txBody>
      </p:sp>
      <p:pic>
        <p:nvPicPr>
          <p:cNvPr id="10" name="Image 9" descr="Une image contenant extérieur, bâtiment, ciel, rue&#10;&#10;Description générée automatiquement">
            <a:extLst>
              <a:ext uri="{FF2B5EF4-FFF2-40B4-BE49-F238E27FC236}">
                <a16:creationId xmlns:a16="http://schemas.microsoft.com/office/drawing/2014/main" id="{DD29B06F-2BFF-447F-9318-8C6910C50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1875"/>
            <a:ext cx="3157453" cy="3876652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CA6BA97-335D-45D8-AE19-C89267DDF117}"/>
              </a:ext>
            </a:extLst>
          </p:cNvPr>
          <p:cNvSpPr>
            <a:spLocks/>
          </p:cNvSpPr>
          <p:nvPr/>
        </p:nvSpPr>
        <p:spPr bwMode="auto">
          <a:xfrm>
            <a:off x="1888174" y="80963"/>
            <a:ext cx="50835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r>
              <a:rPr lang="fr-FR" altLang="fr-FR" sz="40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Raleway Light" charset="0"/>
              </a:rPr>
              <a:t>4 Typologies BD2M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F8A2AA-087C-48B6-80DE-05687885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369" y="916108"/>
            <a:ext cx="2659402" cy="3933677"/>
          </a:xfrm>
          <a:prstGeom prst="rect">
            <a:avLst/>
          </a:prstGeom>
        </p:spPr>
      </p:pic>
      <p:pic>
        <p:nvPicPr>
          <p:cNvPr id="1026" name="Picture 2" descr="Résultat de recherche d'images pour &quot;villa troglodyte&quot;">
            <a:extLst>
              <a:ext uri="{FF2B5EF4-FFF2-40B4-BE49-F238E27FC236}">
                <a16:creationId xmlns:a16="http://schemas.microsoft.com/office/drawing/2014/main" id="{88E75522-C89C-4E84-B2EA-1F5EB577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10444"/>
            <a:ext cx="2899429" cy="172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villa troglodyte&quot;">
            <a:extLst>
              <a:ext uri="{FF2B5EF4-FFF2-40B4-BE49-F238E27FC236}">
                <a16:creationId xmlns:a16="http://schemas.microsoft.com/office/drawing/2014/main" id="{E116D7A8-DD25-4AE3-8713-58AAE4786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52727"/>
            <a:ext cx="2899429" cy="1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8662988" y="249238"/>
            <a:ext cx="315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fld id="{90B1ABD6-36D1-438D-9A18-9E7307AFE745}" type="slidenum">
              <a:rPr lang="fr-FR" altLang="fr-FR" sz="1000">
                <a:solidFill>
                  <a:srgbClr val="FFFFFF"/>
                </a:solidFill>
              </a:rPr>
              <a:pPr algn="ctr" eaLnBrk="1"/>
              <a:t>6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2748691" y="80963"/>
            <a:ext cx="33624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r>
              <a:rPr lang="fr-FR" altLang="fr-FR" sz="40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Raleway Light" charset="0"/>
              </a:rPr>
              <a:t>Thématiques</a:t>
            </a:r>
          </a:p>
        </p:txBody>
      </p:sp>
      <p:pic>
        <p:nvPicPr>
          <p:cNvPr id="14340" name="Picture 45" descr="Placeholder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338" y="925513"/>
            <a:ext cx="1433512" cy="1433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6" descr="Placeholder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925513"/>
            <a:ext cx="143351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47" descr="Placeholder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38" y="925513"/>
            <a:ext cx="143351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48" descr="Placeholder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038" y="925513"/>
            <a:ext cx="143351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50" descr="Placeholder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263" y="2538413"/>
            <a:ext cx="143351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51" descr="Placeholder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163" y="2538413"/>
            <a:ext cx="143351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6" name="Picture 52" descr="Placeholder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063" y="2538413"/>
            <a:ext cx="143351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7" name="Rectangle 12"/>
          <p:cNvSpPr>
            <a:spLocks/>
          </p:cNvSpPr>
          <p:nvPr/>
        </p:nvSpPr>
        <p:spPr bwMode="auto">
          <a:xfrm>
            <a:off x="1303338" y="912813"/>
            <a:ext cx="1433512" cy="14462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8100" rIns="38100" anchor="ctr"/>
          <a:lstStyle>
            <a:lvl1pPr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endParaRPr lang="fr-FR" altLang="fr-FR" sz="800">
              <a:solidFill>
                <a:srgbClr val="FFFFFF"/>
              </a:solidFill>
            </a:endParaRPr>
          </a:p>
        </p:txBody>
      </p:sp>
      <p:grpSp>
        <p:nvGrpSpPr>
          <p:cNvPr id="57" name="Group 29">
            <a:extLst>
              <a:ext uri="{FF2B5EF4-FFF2-40B4-BE49-F238E27FC236}">
                <a16:creationId xmlns:a16="http://schemas.microsoft.com/office/drawing/2014/main" id="{013BBDF3-A808-4ECA-8E1D-65B01CEF2439}"/>
              </a:ext>
            </a:extLst>
          </p:cNvPr>
          <p:cNvGrpSpPr>
            <a:grpSpLocks/>
          </p:cNvGrpSpPr>
          <p:nvPr/>
        </p:nvGrpSpPr>
        <p:grpSpPr bwMode="auto">
          <a:xfrm>
            <a:off x="2915816" y="913284"/>
            <a:ext cx="1433514" cy="1445651"/>
            <a:chOff x="-1" y="-1"/>
            <a:chExt cx="1719789" cy="1742163"/>
          </a:xfrm>
          <a:solidFill>
            <a:srgbClr val="D04E33"/>
          </a:solidFill>
        </p:grpSpPr>
        <p:sp>
          <p:nvSpPr>
            <p:cNvPr id="58" name="Rectangle 30">
              <a:extLst>
                <a:ext uri="{FF2B5EF4-FFF2-40B4-BE49-F238E27FC236}">
                  <a16:creationId xmlns:a16="http://schemas.microsoft.com/office/drawing/2014/main" id="{18820871-801F-427E-8329-50E6A995F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1"/>
              <a:ext cx="1719789" cy="17421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/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defTabSz="593966" eaLnBrk="1">
                <a:defRPr/>
              </a:pPr>
              <a:endParaRPr lang="fr-FR" altLang="fr-FR" sz="833">
                <a:solidFill>
                  <a:srgbClr val="FFFFFF"/>
                </a:solidFill>
              </a:endParaRPr>
            </a:p>
          </p:txBody>
        </p:sp>
        <p:sp>
          <p:nvSpPr>
            <p:cNvPr id="59" name="AutoShape 34">
              <a:extLst>
                <a:ext uri="{FF2B5EF4-FFF2-40B4-BE49-F238E27FC236}">
                  <a16:creationId xmlns:a16="http://schemas.microsoft.com/office/drawing/2014/main" id="{41804418-6833-43E5-AEE7-A61AA1CD7BFE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81921" y="1523619"/>
              <a:ext cx="164350" cy="8662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/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defTabSz="593966" eaLnBrk="1">
                <a:defRPr/>
              </a:pPr>
              <a:endParaRPr lang="fr-FR" altLang="fr-FR" sz="833">
                <a:solidFill>
                  <a:srgbClr val="FFFFFF"/>
                </a:solidFill>
              </a:endParaRPr>
            </a:p>
          </p:txBody>
        </p:sp>
      </p:grpSp>
      <p:sp>
        <p:nvSpPr>
          <p:cNvPr id="14349" name="Rectangle 18"/>
          <p:cNvSpPr>
            <a:spLocks/>
          </p:cNvSpPr>
          <p:nvPr/>
        </p:nvSpPr>
        <p:spPr bwMode="auto">
          <a:xfrm>
            <a:off x="4529138" y="941388"/>
            <a:ext cx="1433512" cy="1417637"/>
          </a:xfrm>
          <a:prstGeom prst="rect">
            <a:avLst/>
          </a:prstGeom>
          <a:solidFill>
            <a:srgbClr val="7EBE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151563" y="941388"/>
            <a:ext cx="1433512" cy="1417637"/>
          </a:xfrm>
          <a:prstGeom prst="rect">
            <a:avLst/>
          </a:prstGeom>
          <a:solidFill>
            <a:srgbClr val="7D968A"/>
          </a:solidFill>
          <a:ln>
            <a:noFill/>
          </a:ln>
        </p:spPr>
        <p:txBody>
          <a:bodyPr lIns="38100" rIns="38100" anchor="ctr"/>
          <a:lstStyle>
            <a:lvl1pPr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4351" name="Rectangle 18"/>
          <p:cNvSpPr>
            <a:spLocks noChangeArrowheads="1"/>
          </p:cNvSpPr>
          <p:nvPr/>
        </p:nvSpPr>
        <p:spPr bwMode="auto">
          <a:xfrm>
            <a:off x="2119313" y="2538413"/>
            <a:ext cx="1433512" cy="1417637"/>
          </a:xfrm>
          <a:prstGeom prst="rect">
            <a:avLst/>
          </a:prstGeom>
          <a:solidFill>
            <a:srgbClr val="7EBE73"/>
          </a:solidFill>
          <a:ln>
            <a:noFill/>
          </a:ln>
        </p:spPr>
        <p:txBody>
          <a:bodyPr lIns="38100" rIns="38100" anchor="ctr"/>
          <a:lstStyle>
            <a:lvl1pPr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4352" name="Rectangle 12"/>
          <p:cNvSpPr>
            <a:spLocks/>
          </p:cNvSpPr>
          <p:nvPr/>
        </p:nvSpPr>
        <p:spPr bwMode="auto">
          <a:xfrm>
            <a:off x="3732213" y="2549525"/>
            <a:ext cx="1433512" cy="1444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8100" rIns="38100" anchor="ctr"/>
          <a:lstStyle>
            <a:lvl1pPr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 defTabSz="593725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endParaRPr lang="fr-FR" altLang="fr-FR" sz="800">
              <a:solidFill>
                <a:srgbClr val="FFFFFF"/>
              </a:solidFill>
            </a:endParaRPr>
          </a:p>
        </p:txBody>
      </p:sp>
      <p:grpSp>
        <p:nvGrpSpPr>
          <p:cNvPr id="66" name="Group 29">
            <a:extLst>
              <a:ext uri="{FF2B5EF4-FFF2-40B4-BE49-F238E27FC236}">
                <a16:creationId xmlns:a16="http://schemas.microsoft.com/office/drawing/2014/main" id="{25224618-B526-413E-B742-A71B6B4DDDCE}"/>
              </a:ext>
            </a:extLst>
          </p:cNvPr>
          <p:cNvGrpSpPr>
            <a:grpSpLocks/>
          </p:cNvGrpSpPr>
          <p:nvPr/>
        </p:nvGrpSpPr>
        <p:grpSpPr bwMode="auto">
          <a:xfrm>
            <a:off x="5327483" y="2532252"/>
            <a:ext cx="1433514" cy="1445651"/>
            <a:chOff x="-1" y="-1"/>
            <a:chExt cx="1719789" cy="1742163"/>
          </a:xfrm>
          <a:solidFill>
            <a:srgbClr val="D04E33"/>
          </a:solidFill>
        </p:grpSpPr>
        <p:sp>
          <p:nvSpPr>
            <p:cNvPr id="67" name="Rectangle 30">
              <a:extLst>
                <a:ext uri="{FF2B5EF4-FFF2-40B4-BE49-F238E27FC236}">
                  <a16:creationId xmlns:a16="http://schemas.microsoft.com/office/drawing/2014/main" id="{496C02F8-FDE1-47C1-895D-3198C4E17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1"/>
              <a:ext cx="1719789" cy="17421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/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defTabSz="593966" eaLnBrk="1">
                <a:defRPr/>
              </a:pPr>
              <a:endParaRPr lang="fr-FR" altLang="fr-FR" sz="833">
                <a:solidFill>
                  <a:srgbClr val="FFFFFF"/>
                </a:solidFill>
              </a:endParaRPr>
            </a:p>
          </p:txBody>
        </p:sp>
        <p:sp>
          <p:nvSpPr>
            <p:cNvPr id="68" name="AutoShape 34">
              <a:extLst>
                <a:ext uri="{FF2B5EF4-FFF2-40B4-BE49-F238E27FC236}">
                  <a16:creationId xmlns:a16="http://schemas.microsoft.com/office/drawing/2014/main" id="{8CCE6A85-95BB-4CDB-A086-ED246D9BD2AB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81921" y="1523619"/>
              <a:ext cx="164350" cy="8662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rIns="38100" anchor="ctr"/>
            <a:lstStyle>
              <a:lvl1pPr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1pPr>
              <a:lvl2pPr marL="742950" indent="-28575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2pPr>
              <a:lvl3pPr marL="11430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3pPr>
              <a:lvl4pPr marL="16002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4pPr>
              <a:lvl5pPr marL="2057400" indent="-228600" eaLnBrk="0"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5pPr>
              <a:lvl6pPr marL="25146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6pPr>
              <a:lvl7pPr marL="29718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7pPr>
              <a:lvl8pPr marL="34290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8pPr>
              <a:lvl9pPr marL="3886200" indent="-228600" defTabSz="712788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Calibri Light" pitchFamily="34" charset="0"/>
                  <a:ea typeface="Calibri Light" pitchFamily="34" charset="0"/>
                  <a:cs typeface="Calibri Light" pitchFamily="34" charset="0"/>
                  <a:sym typeface="Calibri Light" pitchFamily="34" charset="0"/>
                </a:defRPr>
              </a:lvl9pPr>
            </a:lstStyle>
            <a:p>
              <a:pPr algn="ctr" defTabSz="593966" eaLnBrk="1">
                <a:defRPr/>
              </a:pPr>
              <a:endParaRPr lang="fr-FR" altLang="fr-FR" sz="833">
                <a:solidFill>
                  <a:srgbClr val="FFFFFF"/>
                </a:solidFill>
              </a:endParaRPr>
            </a:p>
          </p:txBody>
        </p:sp>
      </p:grpSp>
      <p:sp>
        <p:nvSpPr>
          <p:cNvPr id="14354" name="ZoneTexte 68"/>
          <p:cNvSpPr txBox="1">
            <a:spLocks noChangeArrowheads="1"/>
          </p:cNvSpPr>
          <p:nvPr/>
        </p:nvSpPr>
        <p:spPr bwMode="auto">
          <a:xfrm>
            <a:off x="1236663" y="1879600"/>
            <a:ext cx="163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1200" i="1" dirty="0">
                <a:solidFill>
                  <a:srgbClr val="FAF5EB"/>
                </a:solidFill>
                <a:latin typeface="Gotham" pitchFamily="50" charset="0"/>
              </a:rPr>
              <a:t>GESTION DE PROJET</a:t>
            </a:r>
            <a:endParaRPr lang="fr-FR" altLang="fr-FR" sz="1200" b="1" i="1" dirty="0">
              <a:solidFill>
                <a:srgbClr val="FAF5EB"/>
              </a:solidFill>
              <a:latin typeface="Gotham" pitchFamily="50" charset="0"/>
            </a:endParaRP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4D6DAEF2-170E-4B6B-8606-104231736BBC}"/>
              </a:ext>
            </a:extLst>
          </p:cNvPr>
          <p:cNvGrpSpPr/>
          <p:nvPr/>
        </p:nvGrpSpPr>
        <p:grpSpPr>
          <a:xfrm>
            <a:off x="1786368" y="1083550"/>
            <a:ext cx="455658" cy="546731"/>
            <a:chOff x="2566482" y="826031"/>
            <a:chExt cx="364736" cy="364697"/>
          </a:xfrm>
          <a:solidFill>
            <a:srgbClr val="FAF5EB"/>
          </a:solidFill>
        </p:grpSpPr>
        <p:sp>
          <p:nvSpPr>
            <p:cNvPr id="71" name="AutoShape 137">
              <a:extLst>
                <a:ext uri="{FF2B5EF4-FFF2-40B4-BE49-F238E27FC236}">
                  <a16:creationId xmlns:a16="http://schemas.microsoft.com/office/drawing/2014/main" id="{F241705A-228B-4DC6-9F9F-716A3AA7D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154" y="939146"/>
              <a:ext cx="273064" cy="2515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876" y="0"/>
                  </a:moveTo>
                  <a:cubicBezTo>
                    <a:pt x="16138" y="0"/>
                    <a:pt x="16138" y="0"/>
                    <a:pt x="16138" y="0"/>
                  </a:cubicBezTo>
                  <a:cubicBezTo>
                    <a:pt x="16138" y="1890"/>
                    <a:pt x="16138" y="1890"/>
                    <a:pt x="16138" y="1890"/>
                  </a:cubicBezTo>
                  <a:cubicBezTo>
                    <a:pt x="16138" y="5130"/>
                    <a:pt x="13407" y="7830"/>
                    <a:pt x="10676" y="7830"/>
                  </a:cubicBezTo>
                  <a:cubicBezTo>
                    <a:pt x="2483" y="7830"/>
                    <a:pt x="2483" y="7830"/>
                    <a:pt x="2483" y="7830"/>
                  </a:cubicBezTo>
                  <a:cubicBezTo>
                    <a:pt x="0" y="10530"/>
                    <a:pt x="0" y="10530"/>
                    <a:pt x="0" y="10530"/>
                  </a:cubicBezTo>
                  <a:cubicBezTo>
                    <a:pt x="0" y="11880"/>
                    <a:pt x="0" y="11880"/>
                    <a:pt x="0" y="1188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12414" y="15660"/>
                    <a:pt x="12414" y="15660"/>
                    <a:pt x="12414" y="15660"/>
                  </a:cubicBezTo>
                  <a:cubicBezTo>
                    <a:pt x="17876" y="21600"/>
                    <a:pt x="17876" y="21600"/>
                    <a:pt x="17876" y="21600"/>
                  </a:cubicBez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880"/>
                  </a:cubicBezTo>
                  <a:cubicBezTo>
                    <a:pt x="21600" y="4050"/>
                    <a:pt x="21600" y="4050"/>
                    <a:pt x="21600" y="4050"/>
                  </a:cubicBezTo>
                  <a:cubicBezTo>
                    <a:pt x="21600" y="1890"/>
                    <a:pt x="19614" y="0"/>
                    <a:pt x="1787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rIns="38100"/>
            <a:lstStyle/>
            <a:p>
              <a:pPr eaLnBrk="1">
                <a:defRPr/>
              </a:pPr>
              <a:endParaRPr lang="fr-FR" altLang="fr-FR" sz="2000">
                <a:ea typeface="+mn-ea"/>
              </a:endParaRPr>
            </a:p>
          </p:txBody>
        </p:sp>
        <p:sp>
          <p:nvSpPr>
            <p:cNvPr id="72" name="AutoShape 138">
              <a:extLst>
                <a:ext uri="{FF2B5EF4-FFF2-40B4-BE49-F238E27FC236}">
                  <a16:creationId xmlns:a16="http://schemas.microsoft.com/office/drawing/2014/main" id="{11DBEF06-8DDE-4987-95CE-12E04272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482" y="826031"/>
              <a:ext cx="273064" cy="25158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938" y="15660"/>
                  </a:move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610"/>
                  </a:cubicBezTo>
                  <a:cubicBezTo>
                    <a:pt x="21600" y="3780"/>
                    <a:pt x="21600" y="3780"/>
                    <a:pt x="21600" y="3780"/>
                  </a:cubicBezTo>
                  <a:cubicBezTo>
                    <a:pt x="21600" y="1890"/>
                    <a:pt x="19614" y="0"/>
                    <a:pt x="17876" y="0"/>
                  </a:cubicBezTo>
                  <a:cubicBezTo>
                    <a:pt x="3476" y="0"/>
                    <a:pt x="3476" y="0"/>
                    <a:pt x="3476" y="0"/>
                  </a:cubicBezTo>
                  <a:cubicBezTo>
                    <a:pt x="1738" y="0"/>
                    <a:pt x="0" y="1890"/>
                    <a:pt x="0" y="3780"/>
                  </a:cubicBezTo>
                  <a:cubicBezTo>
                    <a:pt x="0" y="11610"/>
                    <a:pt x="0" y="11610"/>
                    <a:pt x="0" y="1161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3476" y="21600"/>
                    <a:pt x="3476" y="21600"/>
                    <a:pt x="3476" y="21600"/>
                  </a:cubicBezTo>
                  <a:lnTo>
                    <a:pt x="8938" y="156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rIns="38100"/>
            <a:lstStyle/>
            <a:p>
              <a:pPr eaLnBrk="1">
                <a:defRPr/>
              </a:pPr>
              <a:endParaRPr lang="fr-FR" altLang="fr-FR" sz="2000">
                <a:ea typeface="+mn-ea"/>
              </a:endParaRPr>
            </a:p>
          </p:txBody>
        </p:sp>
      </p:grpSp>
      <p:sp>
        <p:nvSpPr>
          <p:cNvPr id="73" name="AutoShape 10">
            <a:extLst>
              <a:ext uri="{FF2B5EF4-FFF2-40B4-BE49-F238E27FC236}">
                <a16:creationId xmlns:a16="http://schemas.microsoft.com/office/drawing/2014/main" id="{C10F34D9-7DBE-42E3-B761-78508A240F5C}"/>
              </a:ext>
            </a:extLst>
          </p:cNvPr>
          <p:cNvSpPr>
            <a:spLocks/>
          </p:cNvSpPr>
          <p:nvPr/>
        </p:nvSpPr>
        <p:spPr bwMode="auto">
          <a:xfrm>
            <a:off x="3349625" y="1049338"/>
            <a:ext cx="528638" cy="555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09" y="11861"/>
                </a:moveTo>
                <a:cubicBezTo>
                  <a:pt x="21009" y="11861"/>
                  <a:pt x="21009" y="11861"/>
                  <a:pt x="21009" y="11861"/>
                </a:cubicBezTo>
                <a:cubicBezTo>
                  <a:pt x="11222" y="16489"/>
                  <a:pt x="11222" y="16489"/>
                  <a:pt x="11222" y="16489"/>
                </a:cubicBezTo>
                <a:cubicBezTo>
                  <a:pt x="11222" y="16489"/>
                  <a:pt x="11222" y="16489"/>
                  <a:pt x="11222" y="16489"/>
                </a:cubicBezTo>
                <a:cubicBezTo>
                  <a:pt x="11222" y="16489"/>
                  <a:pt x="11222" y="16489"/>
                  <a:pt x="11222" y="16489"/>
                </a:cubicBezTo>
                <a:cubicBezTo>
                  <a:pt x="11222" y="16489"/>
                  <a:pt x="11222" y="16489"/>
                  <a:pt x="11222" y="16489"/>
                </a:cubicBezTo>
                <a:cubicBezTo>
                  <a:pt x="11053" y="16586"/>
                  <a:pt x="10969" y="16586"/>
                  <a:pt x="10800" y="16586"/>
                </a:cubicBezTo>
                <a:cubicBezTo>
                  <a:pt x="10631" y="16586"/>
                  <a:pt x="10547" y="16586"/>
                  <a:pt x="10378" y="16489"/>
                </a:cubicBezTo>
                <a:cubicBezTo>
                  <a:pt x="10378" y="16489"/>
                  <a:pt x="10378" y="16489"/>
                  <a:pt x="10378" y="16489"/>
                </a:cubicBezTo>
                <a:cubicBezTo>
                  <a:pt x="10378" y="16489"/>
                  <a:pt x="10378" y="16489"/>
                  <a:pt x="10378" y="16489"/>
                </a:cubicBezTo>
                <a:cubicBezTo>
                  <a:pt x="10378" y="16489"/>
                  <a:pt x="10378" y="16489"/>
                  <a:pt x="10378" y="16489"/>
                </a:cubicBezTo>
                <a:cubicBezTo>
                  <a:pt x="591" y="11861"/>
                  <a:pt x="591" y="11861"/>
                  <a:pt x="591" y="11861"/>
                </a:cubicBezTo>
                <a:cubicBezTo>
                  <a:pt x="591" y="11861"/>
                  <a:pt x="591" y="11861"/>
                  <a:pt x="591" y="11861"/>
                </a:cubicBezTo>
                <a:cubicBezTo>
                  <a:pt x="253" y="11668"/>
                  <a:pt x="0" y="11282"/>
                  <a:pt x="0" y="10800"/>
                </a:cubicBezTo>
                <a:cubicBezTo>
                  <a:pt x="0" y="10125"/>
                  <a:pt x="422" y="9643"/>
                  <a:pt x="1013" y="9643"/>
                </a:cubicBezTo>
                <a:cubicBezTo>
                  <a:pt x="1181" y="9643"/>
                  <a:pt x="1266" y="9643"/>
                  <a:pt x="1434" y="9739"/>
                </a:cubicBezTo>
                <a:cubicBezTo>
                  <a:pt x="1434" y="9739"/>
                  <a:pt x="1434" y="9739"/>
                  <a:pt x="1434" y="9739"/>
                </a:cubicBezTo>
                <a:cubicBezTo>
                  <a:pt x="1434" y="9739"/>
                  <a:pt x="1434" y="9739"/>
                  <a:pt x="1434" y="9739"/>
                </a:cubicBezTo>
                <a:cubicBezTo>
                  <a:pt x="1434" y="9739"/>
                  <a:pt x="1434" y="9739"/>
                  <a:pt x="1434" y="9739"/>
                </a:cubicBezTo>
                <a:cubicBezTo>
                  <a:pt x="10800" y="14175"/>
                  <a:pt x="10800" y="14175"/>
                  <a:pt x="10800" y="14175"/>
                </a:cubicBezTo>
                <a:cubicBezTo>
                  <a:pt x="20166" y="9739"/>
                  <a:pt x="20166" y="9739"/>
                  <a:pt x="20166" y="9739"/>
                </a:cubicBezTo>
                <a:cubicBezTo>
                  <a:pt x="20166" y="9739"/>
                  <a:pt x="20166" y="9739"/>
                  <a:pt x="20166" y="9739"/>
                </a:cubicBezTo>
                <a:cubicBezTo>
                  <a:pt x="20166" y="9739"/>
                  <a:pt x="20166" y="9739"/>
                  <a:pt x="20166" y="9739"/>
                </a:cubicBezTo>
                <a:cubicBezTo>
                  <a:pt x="20166" y="9739"/>
                  <a:pt x="20166" y="9739"/>
                  <a:pt x="20166" y="9739"/>
                </a:cubicBezTo>
                <a:cubicBezTo>
                  <a:pt x="20334" y="9643"/>
                  <a:pt x="20419" y="9643"/>
                  <a:pt x="20587" y="9643"/>
                </a:cubicBezTo>
                <a:cubicBezTo>
                  <a:pt x="21178" y="9643"/>
                  <a:pt x="21600" y="10125"/>
                  <a:pt x="21600" y="10800"/>
                </a:cubicBezTo>
                <a:cubicBezTo>
                  <a:pt x="21600" y="11282"/>
                  <a:pt x="21347" y="11668"/>
                  <a:pt x="21009" y="11861"/>
                </a:cubicBezTo>
                <a:moveTo>
                  <a:pt x="21009" y="6846"/>
                </a:moveTo>
                <a:cubicBezTo>
                  <a:pt x="21009" y="6846"/>
                  <a:pt x="21009" y="6846"/>
                  <a:pt x="21009" y="6846"/>
                </a:cubicBezTo>
                <a:cubicBezTo>
                  <a:pt x="11222" y="11475"/>
                  <a:pt x="11222" y="11475"/>
                  <a:pt x="11222" y="11475"/>
                </a:cubicBezTo>
                <a:cubicBezTo>
                  <a:pt x="11222" y="11475"/>
                  <a:pt x="11222" y="11475"/>
                  <a:pt x="11222" y="11475"/>
                </a:cubicBezTo>
                <a:cubicBezTo>
                  <a:pt x="11222" y="11475"/>
                  <a:pt x="11222" y="11475"/>
                  <a:pt x="11222" y="11475"/>
                </a:cubicBezTo>
                <a:cubicBezTo>
                  <a:pt x="11222" y="11475"/>
                  <a:pt x="11222" y="11475"/>
                  <a:pt x="11222" y="11475"/>
                </a:cubicBezTo>
                <a:cubicBezTo>
                  <a:pt x="11053" y="11571"/>
                  <a:pt x="10969" y="11571"/>
                  <a:pt x="10800" y="11571"/>
                </a:cubicBezTo>
                <a:cubicBezTo>
                  <a:pt x="10631" y="11571"/>
                  <a:pt x="10547" y="11571"/>
                  <a:pt x="10378" y="11475"/>
                </a:cubicBezTo>
                <a:cubicBezTo>
                  <a:pt x="10378" y="11475"/>
                  <a:pt x="10378" y="11475"/>
                  <a:pt x="10378" y="11475"/>
                </a:cubicBezTo>
                <a:cubicBezTo>
                  <a:pt x="10378" y="11475"/>
                  <a:pt x="10378" y="11475"/>
                  <a:pt x="10378" y="11475"/>
                </a:cubicBezTo>
                <a:cubicBezTo>
                  <a:pt x="10378" y="11475"/>
                  <a:pt x="10378" y="11475"/>
                  <a:pt x="10378" y="11475"/>
                </a:cubicBezTo>
                <a:cubicBezTo>
                  <a:pt x="591" y="6846"/>
                  <a:pt x="591" y="6846"/>
                  <a:pt x="591" y="6846"/>
                </a:cubicBezTo>
                <a:cubicBezTo>
                  <a:pt x="591" y="6846"/>
                  <a:pt x="591" y="6846"/>
                  <a:pt x="591" y="6846"/>
                </a:cubicBezTo>
                <a:cubicBezTo>
                  <a:pt x="253" y="6654"/>
                  <a:pt x="0" y="6268"/>
                  <a:pt x="0" y="5786"/>
                </a:cubicBezTo>
                <a:cubicBezTo>
                  <a:pt x="0" y="5304"/>
                  <a:pt x="253" y="4918"/>
                  <a:pt x="591" y="4725"/>
                </a:cubicBezTo>
                <a:cubicBezTo>
                  <a:pt x="591" y="4725"/>
                  <a:pt x="591" y="4725"/>
                  <a:pt x="591" y="4725"/>
                </a:cubicBezTo>
                <a:cubicBezTo>
                  <a:pt x="10378" y="96"/>
                  <a:pt x="10378" y="96"/>
                  <a:pt x="10378" y="96"/>
                </a:cubicBezTo>
                <a:cubicBezTo>
                  <a:pt x="10378" y="96"/>
                  <a:pt x="10378" y="96"/>
                  <a:pt x="10378" y="96"/>
                </a:cubicBezTo>
                <a:cubicBezTo>
                  <a:pt x="10378" y="96"/>
                  <a:pt x="10378" y="96"/>
                  <a:pt x="10378" y="96"/>
                </a:cubicBezTo>
                <a:cubicBezTo>
                  <a:pt x="10378" y="96"/>
                  <a:pt x="10378" y="96"/>
                  <a:pt x="10378" y="96"/>
                </a:cubicBezTo>
                <a:cubicBezTo>
                  <a:pt x="10547" y="0"/>
                  <a:pt x="10631" y="0"/>
                  <a:pt x="10800" y="0"/>
                </a:cubicBezTo>
                <a:cubicBezTo>
                  <a:pt x="10969" y="0"/>
                  <a:pt x="11053" y="0"/>
                  <a:pt x="11222" y="96"/>
                </a:cubicBezTo>
                <a:cubicBezTo>
                  <a:pt x="11222" y="96"/>
                  <a:pt x="11222" y="96"/>
                  <a:pt x="11222" y="96"/>
                </a:cubicBezTo>
                <a:cubicBezTo>
                  <a:pt x="11222" y="96"/>
                  <a:pt x="11222" y="96"/>
                  <a:pt x="11222" y="96"/>
                </a:cubicBezTo>
                <a:cubicBezTo>
                  <a:pt x="11222" y="96"/>
                  <a:pt x="11222" y="96"/>
                  <a:pt x="11222" y="96"/>
                </a:cubicBezTo>
                <a:cubicBezTo>
                  <a:pt x="21009" y="4725"/>
                  <a:pt x="21009" y="4725"/>
                  <a:pt x="21009" y="4725"/>
                </a:cubicBezTo>
                <a:cubicBezTo>
                  <a:pt x="21009" y="4725"/>
                  <a:pt x="21009" y="4725"/>
                  <a:pt x="21009" y="4725"/>
                </a:cubicBezTo>
                <a:cubicBezTo>
                  <a:pt x="21347" y="4918"/>
                  <a:pt x="21600" y="5304"/>
                  <a:pt x="21600" y="5786"/>
                </a:cubicBezTo>
                <a:cubicBezTo>
                  <a:pt x="21600" y="6268"/>
                  <a:pt x="21347" y="6654"/>
                  <a:pt x="21009" y="6846"/>
                </a:cubicBezTo>
                <a:moveTo>
                  <a:pt x="1013" y="14657"/>
                </a:moveTo>
                <a:cubicBezTo>
                  <a:pt x="1181" y="14657"/>
                  <a:pt x="1266" y="14657"/>
                  <a:pt x="1434" y="14754"/>
                </a:cubicBezTo>
                <a:cubicBezTo>
                  <a:pt x="1434" y="14754"/>
                  <a:pt x="1434" y="14754"/>
                  <a:pt x="1434" y="14754"/>
                </a:cubicBezTo>
                <a:cubicBezTo>
                  <a:pt x="1434" y="14754"/>
                  <a:pt x="1434" y="14754"/>
                  <a:pt x="1434" y="14754"/>
                </a:cubicBezTo>
                <a:cubicBezTo>
                  <a:pt x="1434" y="14754"/>
                  <a:pt x="1434" y="14754"/>
                  <a:pt x="1434" y="14754"/>
                </a:cubicBezTo>
                <a:cubicBezTo>
                  <a:pt x="10800" y="19189"/>
                  <a:pt x="10800" y="19189"/>
                  <a:pt x="10800" y="19189"/>
                </a:cubicBezTo>
                <a:cubicBezTo>
                  <a:pt x="20166" y="14754"/>
                  <a:pt x="20166" y="14754"/>
                  <a:pt x="20166" y="14754"/>
                </a:cubicBezTo>
                <a:cubicBezTo>
                  <a:pt x="20166" y="14754"/>
                  <a:pt x="20166" y="14754"/>
                  <a:pt x="20166" y="14754"/>
                </a:cubicBezTo>
                <a:cubicBezTo>
                  <a:pt x="20166" y="14754"/>
                  <a:pt x="20166" y="14754"/>
                  <a:pt x="20166" y="14754"/>
                </a:cubicBezTo>
                <a:cubicBezTo>
                  <a:pt x="20166" y="14754"/>
                  <a:pt x="20166" y="14754"/>
                  <a:pt x="20166" y="14754"/>
                </a:cubicBezTo>
                <a:cubicBezTo>
                  <a:pt x="20334" y="14657"/>
                  <a:pt x="20419" y="14657"/>
                  <a:pt x="20587" y="14657"/>
                </a:cubicBezTo>
                <a:cubicBezTo>
                  <a:pt x="21178" y="14657"/>
                  <a:pt x="21600" y="15139"/>
                  <a:pt x="21600" y="15814"/>
                </a:cubicBezTo>
                <a:cubicBezTo>
                  <a:pt x="21600" y="16296"/>
                  <a:pt x="21347" y="16682"/>
                  <a:pt x="21009" y="16875"/>
                </a:cubicBezTo>
                <a:cubicBezTo>
                  <a:pt x="21009" y="16875"/>
                  <a:pt x="21009" y="16875"/>
                  <a:pt x="21009" y="16875"/>
                </a:cubicBezTo>
                <a:cubicBezTo>
                  <a:pt x="11222" y="21504"/>
                  <a:pt x="11222" y="21504"/>
                  <a:pt x="11222" y="21504"/>
                </a:cubicBezTo>
                <a:cubicBezTo>
                  <a:pt x="11222" y="21504"/>
                  <a:pt x="11222" y="21504"/>
                  <a:pt x="11222" y="21504"/>
                </a:cubicBezTo>
                <a:cubicBezTo>
                  <a:pt x="11222" y="21504"/>
                  <a:pt x="11222" y="21504"/>
                  <a:pt x="11222" y="21504"/>
                </a:cubicBezTo>
                <a:cubicBezTo>
                  <a:pt x="11222" y="21504"/>
                  <a:pt x="11222" y="21504"/>
                  <a:pt x="11222" y="21504"/>
                </a:cubicBezTo>
                <a:cubicBezTo>
                  <a:pt x="11053" y="21600"/>
                  <a:pt x="10969" y="21600"/>
                  <a:pt x="10800" y="21600"/>
                </a:cubicBezTo>
                <a:cubicBezTo>
                  <a:pt x="10631" y="21600"/>
                  <a:pt x="10547" y="21600"/>
                  <a:pt x="10378" y="21504"/>
                </a:cubicBezTo>
                <a:cubicBezTo>
                  <a:pt x="10378" y="21504"/>
                  <a:pt x="10378" y="21504"/>
                  <a:pt x="10378" y="21504"/>
                </a:cubicBezTo>
                <a:cubicBezTo>
                  <a:pt x="10378" y="21504"/>
                  <a:pt x="10378" y="21504"/>
                  <a:pt x="10378" y="21504"/>
                </a:cubicBezTo>
                <a:cubicBezTo>
                  <a:pt x="10378" y="21504"/>
                  <a:pt x="10378" y="21504"/>
                  <a:pt x="10378" y="21504"/>
                </a:cubicBezTo>
                <a:cubicBezTo>
                  <a:pt x="591" y="16875"/>
                  <a:pt x="591" y="16875"/>
                  <a:pt x="591" y="16875"/>
                </a:cubicBezTo>
                <a:cubicBezTo>
                  <a:pt x="591" y="16875"/>
                  <a:pt x="591" y="16875"/>
                  <a:pt x="591" y="16875"/>
                </a:cubicBezTo>
                <a:cubicBezTo>
                  <a:pt x="253" y="16682"/>
                  <a:pt x="0" y="16296"/>
                  <a:pt x="0" y="15814"/>
                </a:cubicBezTo>
                <a:cubicBezTo>
                  <a:pt x="0" y="15139"/>
                  <a:pt x="422" y="14657"/>
                  <a:pt x="1013" y="14657"/>
                </a:cubicBezTo>
              </a:path>
            </a:pathLst>
          </a:custGeom>
          <a:solidFill>
            <a:srgbClr val="FAF5EB"/>
          </a:solidFill>
          <a:ln>
            <a:noFill/>
          </a:ln>
          <a:effectLst/>
        </p:spPr>
        <p:txBody>
          <a:bodyPr lIns="38100" rIns="38100"/>
          <a:lstStyle/>
          <a:p>
            <a:pPr eaLnBrk="1">
              <a:defRPr/>
            </a:pPr>
            <a:endParaRPr lang="fr-FR" altLang="fr-FR" sz="1167">
              <a:ea typeface="+mn-ea"/>
            </a:endParaRPr>
          </a:p>
        </p:txBody>
      </p:sp>
      <p:sp>
        <p:nvSpPr>
          <p:cNvPr id="14357" name="ZoneTexte 73"/>
          <p:cNvSpPr txBox="1">
            <a:spLocks noChangeArrowheads="1"/>
          </p:cNvSpPr>
          <p:nvPr/>
        </p:nvSpPr>
        <p:spPr bwMode="auto">
          <a:xfrm>
            <a:off x="3038475" y="1933575"/>
            <a:ext cx="11128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1100" i="1" dirty="0">
                <a:solidFill>
                  <a:srgbClr val="FAF5EB"/>
                </a:solidFill>
                <a:latin typeface="Gotham" pitchFamily="50" charset="0"/>
              </a:rPr>
              <a:t>MATERIAUX</a:t>
            </a:r>
            <a:endParaRPr lang="fr-FR" altLang="fr-FR" sz="1100" b="1" i="1" dirty="0">
              <a:solidFill>
                <a:srgbClr val="FAF5EB"/>
              </a:solidFill>
              <a:latin typeface="Gotham" pitchFamily="50" charset="0"/>
            </a:endParaRPr>
          </a:p>
        </p:txBody>
      </p:sp>
      <p:sp>
        <p:nvSpPr>
          <p:cNvPr id="75" name="AutoShape 31">
            <a:extLst>
              <a:ext uri="{FF2B5EF4-FFF2-40B4-BE49-F238E27FC236}">
                <a16:creationId xmlns:a16="http://schemas.microsoft.com/office/drawing/2014/main" id="{3F95C5E7-2885-4F7A-8976-9B7C739E3F67}"/>
              </a:ext>
            </a:extLst>
          </p:cNvPr>
          <p:cNvSpPr>
            <a:spLocks/>
          </p:cNvSpPr>
          <p:nvPr/>
        </p:nvSpPr>
        <p:spPr bwMode="auto">
          <a:xfrm>
            <a:off x="2660650" y="2771775"/>
            <a:ext cx="296863" cy="454025"/>
          </a:xfrm>
          <a:custGeom>
            <a:avLst/>
            <a:gdLst>
              <a:gd name="T0" fmla="*/ 217067 w 21600"/>
              <a:gd name="T1" fmla="*/ 560272 h 21600"/>
              <a:gd name="T2" fmla="*/ 217067 w 21600"/>
              <a:gd name="T3" fmla="*/ 560272 h 21600"/>
              <a:gd name="T4" fmla="*/ 217067 w 21600"/>
              <a:gd name="T5" fmla="*/ 560272 h 21600"/>
              <a:gd name="T6" fmla="*/ 217067 w 21600"/>
              <a:gd name="T7" fmla="*/ 56027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87" y="0"/>
                </a:moveTo>
                <a:cubicBezTo>
                  <a:pt x="4616" y="0"/>
                  <a:pt x="0" y="2923"/>
                  <a:pt x="0" y="6767"/>
                </a:cubicBezTo>
                <a:cubicBezTo>
                  <a:pt x="0" y="12992"/>
                  <a:pt x="10887" y="21600"/>
                  <a:pt x="10887" y="21600"/>
                </a:cubicBezTo>
                <a:cubicBezTo>
                  <a:pt x="10887" y="21600"/>
                  <a:pt x="21600" y="12992"/>
                  <a:pt x="21600" y="6767"/>
                </a:cubicBezTo>
                <a:cubicBezTo>
                  <a:pt x="21600" y="2923"/>
                  <a:pt x="16984" y="0"/>
                  <a:pt x="10887" y="0"/>
                </a:cubicBezTo>
                <a:close/>
                <a:moveTo>
                  <a:pt x="10887" y="10611"/>
                </a:moveTo>
                <a:cubicBezTo>
                  <a:pt x="7665" y="10611"/>
                  <a:pt x="4616" y="8662"/>
                  <a:pt x="4616" y="6767"/>
                </a:cubicBezTo>
                <a:cubicBezTo>
                  <a:pt x="4616" y="4818"/>
                  <a:pt x="7665" y="2923"/>
                  <a:pt x="10887" y="2923"/>
                </a:cubicBezTo>
                <a:cubicBezTo>
                  <a:pt x="13848" y="2923"/>
                  <a:pt x="16984" y="4818"/>
                  <a:pt x="16984" y="6767"/>
                </a:cubicBezTo>
                <a:cubicBezTo>
                  <a:pt x="16984" y="8662"/>
                  <a:pt x="13848" y="10611"/>
                  <a:pt x="10887" y="106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 anchor="ctr"/>
          <a:lstStyle/>
          <a:p>
            <a:pPr eaLnBrk="1">
              <a:defRPr/>
            </a:pPr>
            <a:endParaRPr lang="fr-FR" sz="1167">
              <a:ea typeface="+mn-ea"/>
            </a:endParaRPr>
          </a:p>
        </p:txBody>
      </p:sp>
      <p:sp>
        <p:nvSpPr>
          <p:cNvPr id="14359" name="ZoneTexte 75"/>
          <p:cNvSpPr txBox="1">
            <a:spLocks noChangeArrowheads="1"/>
          </p:cNvSpPr>
          <p:nvPr/>
        </p:nvSpPr>
        <p:spPr bwMode="auto">
          <a:xfrm>
            <a:off x="2254250" y="3440113"/>
            <a:ext cx="1111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1100" i="1" dirty="0">
                <a:solidFill>
                  <a:srgbClr val="FAF5EB"/>
                </a:solidFill>
                <a:latin typeface="Gotham" pitchFamily="50" charset="0"/>
              </a:rPr>
              <a:t>TERRITOIRE ET SITE</a:t>
            </a:r>
            <a:endParaRPr lang="fr-FR" altLang="fr-FR" sz="1100" b="1" i="1" dirty="0">
              <a:solidFill>
                <a:srgbClr val="FAF5EB"/>
              </a:solidFill>
              <a:latin typeface="Gotham" pitchFamily="50" charset="0"/>
            </a:endParaRPr>
          </a:p>
        </p:txBody>
      </p:sp>
      <p:sp>
        <p:nvSpPr>
          <p:cNvPr id="77" name="AutoShape 16">
            <a:extLst>
              <a:ext uri="{FF2B5EF4-FFF2-40B4-BE49-F238E27FC236}">
                <a16:creationId xmlns:a16="http://schemas.microsoft.com/office/drawing/2014/main" id="{7D60190C-282B-47CC-BDF3-1E1F4BF768DF}"/>
              </a:ext>
            </a:extLst>
          </p:cNvPr>
          <p:cNvSpPr>
            <a:spLocks/>
          </p:cNvSpPr>
          <p:nvPr/>
        </p:nvSpPr>
        <p:spPr bwMode="auto">
          <a:xfrm>
            <a:off x="6638925" y="1087438"/>
            <a:ext cx="561975" cy="5603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701" y="7033"/>
                </a:moveTo>
                <a:lnTo>
                  <a:pt x="19167" y="7176"/>
                </a:lnTo>
                <a:lnTo>
                  <a:pt x="18811" y="7535"/>
                </a:lnTo>
                <a:lnTo>
                  <a:pt x="18514" y="7894"/>
                </a:lnTo>
                <a:lnTo>
                  <a:pt x="18396" y="8611"/>
                </a:lnTo>
                <a:lnTo>
                  <a:pt x="18514" y="9114"/>
                </a:lnTo>
                <a:lnTo>
                  <a:pt x="18811" y="9616"/>
                </a:lnTo>
                <a:lnTo>
                  <a:pt x="19167" y="9903"/>
                </a:lnTo>
                <a:lnTo>
                  <a:pt x="19701" y="9975"/>
                </a:lnTo>
                <a:lnTo>
                  <a:pt x="20116" y="9903"/>
                </a:lnTo>
                <a:lnTo>
                  <a:pt x="20532" y="9616"/>
                </a:lnTo>
                <a:lnTo>
                  <a:pt x="20769" y="9114"/>
                </a:lnTo>
                <a:lnTo>
                  <a:pt x="20888" y="8611"/>
                </a:lnTo>
                <a:lnTo>
                  <a:pt x="20769" y="7894"/>
                </a:lnTo>
                <a:lnTo>
                  <a:pt x="20532" y="7535"/>
                </a:lnTo>
                <a:lnTo>
                  <a:pt x="20116" y="7176"/>
                </a:lnTo>
                <a:lnTo>
                  <a:pt x="19701" y="7033"/>
                </a:lnTo>
                <a:close/>
                <a:moveTo>
                  <a:pt x="2077" y="7033"/>
                </a:moveTo>
                <a:lnTo>
                  <a:pt x="1484" y="7176"/>
                </a:lnTo>
                <a:lnTo>
                  <a:pt x="890" y="7894"/>
                </a:lnTo>
                <a:lnTo>
                  <a:pt x="771" y="8611"/>
                </a:lnTo>
                <a:lnTo>
                  <a:pt x="890" y="9114"/>
                </a:lnTo>
                <a:lnTo>
                  <a:pt x="1187" y="9616"/>
                </a:lnTo>
                <a:lnTo>
                  <a:pt x="1484" y="9903"/>
                </a:lnTo>
                <a:lnTo>
                  <a:pt x="2077" y="9975"/>
                </a:lnTo>
                <a:lnTo>
                  <a:pt x="2492" y="9903"/>
                </a:lnTo>
                <a:lnTo>
                  <a:pt x="2908" y="9616"/>
                </a:lnTo>
                <a:lnTo>
                  <a:pt x="3145" y="9114"/>
                </a:lnTo>
                <a:lnTo>
                  <a:pt x="3204" y="8611"/>
                </a:lnTo>
                <a:lnTo>
                  <a:pt x="3145" y="7894"/>
                </a:lnTo>
                <a:lnTo>
                  <a:pt x="2908" y="7535"/>
                </a:lnTo>
                <a:lnTo>
                  <a:pt x="2492" y="7176"/>
                </a:lnTo>
                <a:lnTo>
                  <a:pt x="2077" y="7033"/>
                </a:lnTo>
                <a:close/>
                <a:moveTo>
                  <a:pt x="16022" y="4306"/>
                </a:moveTo>
                <a:lnTo>
                  <a:pt x="15607" y="4449"/>
                </a:lnTo>
                <a:lnTo>
                  <a:pt x="15310" y="4521"/>
                </a:lnTo>
                <a:lnTo>
                  <a:pt x="14954" y="4664"/>
                </a:lnTo>
                <a:lnTo>
                  <a:pt x="14716" y="4951"/>
                </a:lnTo>
                <a:lnTo>
                  <a:pt x="14538" y="5310"/>
                </a:lnTo>
                <a:lnTo>
                  <a:pt x="14301" y="5741"/>
                </a:lnTo>
                <a:lnTo>
                  <a:pt x="14182" y="6100"/>
                </a:lnTo>
                <a:lnTo>
                  <a:pt x="14182" y="7033"/>
                </a:lnTo>
                <a:lnTo>
                  <a:pt x="14301" y="7391"/>
                </a:lnTo>
                <a:lnTo>
                  <a:pt x="14538" y="7822"/>
                </a:lnTo>
                <a:lnTo>
                  <a:pt x="14954" y="8324"/>
                </a:lnTo>
                <a:lnTo>
                  <a:pt x="15310" y="8611"/>
                </a:lnTo>
                <a:lnTo>
                  <a:pt x="15607" y="8683"/>
                </a:lnTo>
                <a:lnTo>
                  <a:pt x="16378" y="8683"/>
                </a:lnTo>
                <a:lnTo>
                  <a:pt x="16675" y="8611"/>
                </a:lnTo>
                <a:lnTo>
                  <a:pt x="17031" y="8324"/>
                </a:lnTo>
                <a:lnTo>
                  <a:pt x="17327" y="8037"/>
                </a:lnTo>
                <a:lnTo>
                  <a:pt x="17565" y="7822"/>
                </a:lnTo>
                <a:lnTo>
                  <a:pt x="17624" y="7391"/>
                </a:lnTo>
                <a:lnTo>
                  <a:pt x="17743" y="7033"/>
                </a:lnTo>
                <a:lnTo>
                  <a:pt x="17862" y="6530"/>
                </a:lnTo>
                <a:lnTo>
                  <a:pt x="17743" y="6100"/>
                </a:lnTo>
                <a:lnTo>
                  <a:pt x="17624" y="5741"/>
                </a:lnTo>
                <a:lnTo>
                  <a:pt x="17565" y="5310"/>
                </a:lnTo>
                <a:lnTo>
                  <a:pt x="17327" y="4951"/>
                </a:lnTo>
                <a:lnTo>
                  <a:pt x="17031" y="4664"/>
                </a:lnTo>
                <a:lnTo>
                  <a:pt x="16675" y="4521"/>
                </a:lnTo>
                <a:lnTo>
                  <a:pt x="16378" y="4449"/>
                </a:lnTo>
                <a:lnTo>
                  <a:pt x="16022" y="4306"/>
                </a:lnTo>
                <a:close/>
                <a:moveTo>
                  <a:pt x="21600" y="17797"/>
                </a:moveTo>
                <a:lnTo>
                  <a:pt x="19582" y="17797"/>
                </a:lnTo>
                <a:lnTo>
                  <a:pt x="19582" y="12630"/>
                </a:lnTo>
                <a:lnTo>
                  <a:pt x="19464" y="11984"/>
                </a:lnTo>
                <a:lnTo>
                  <a:pt x="19048" y="10908"/>
                </a:lnTo>
                <a:lnTo>
                  <a:pt x="19701" y="10764"/>
                </a:lnTo>
                <a:lnTo>
                  <a:pt x="19998" y="10908"/>
                </a:lnTo>
                <a:lnTo>
                  <a:pt x="20473" y="11051"/>
                </a:lnTo>
                <a:lnTo>
                  <a:pt x="20769" y="11338"/>
                </a:lnTo>
                <a:lnTo>
                  <a:pt x="21066" y="11553"/>
                </a:lnTo>
                <a:lnTo>
                  <a:pt x="21303" y="11984"/>
                </a:lnTo>
                <a:lnTo>
                  <a:pt x="21541" y="12343"/>
                </a:lnTo>
                <a:lnTo>
                  <a:pt x="21600" y="12773"/>
                </a:lnTo>
                <a:lnTo>
                  <a:pt x="21600" y="17797"/>
                </a:lnTo>
                <a:close/>
                <a:moveTo>
                  <a:pt x="5697" y="4306"/>
                </a:moveTo>
                <a:lnTo>
                  <a:pt x="5281" y="4449"/>
                </a:lnTo>
                <a:lnTo>
                  <a:pt x="4925" y="4521"/>
                </a:lnTo>
                <a:lnTo>
                  <a:pt x="4629" y="4664"/>
                </a:lnTo>
                <a:lnTo>
                  <a:pt x="4391" y="4951"/>
                </a:lnTo>
                <a:lnTo>
                  <a:pt x="4213" y="5310"/>
                </a:lnTo>
                <a:lnTo>
                  <a:pt x="3976" y="5741"/>
                </a:lnTo>
                <a:lnTo>
                  <a:pt x="3857" y="6100"/>
                </a:lnTo>
                <a:lnTo>
                  <a:pt x="3857" y="7033"/>
                </a:lnTo>
                <a:lnTo>
                  <a:pt x="3976" y="7391"/>
                </a:lnTo>
                <a:lnTo>
                  <a:pt x="4213" y="7822"/>
                </a:lnTo>
                <a:lnTo>
                  <a:pt x="4629" y="8324"/>
                </a:lnTo>
                <a:lnTo>
                  <a:pt x="4925" y="8611"/>
                </a:lnTo>
                <a:lnTo>
                  <a:pt x="5281" y="8683"/>
                </a:lnTo>
                <a:lnTo>
                  <a:pt x="6053" y="8683"/>
                </a:lnTo>
                <a:lnTo>
                  <a:pt x="6349" y="8611"/>
                </a:lnTo>
                <a:lnTo>
                  <a:pt x="6646" y="8324"/>
                </a:lnTo>
                <a:lnTo>
                  <a:pt x="7002" y="8037"/>
                </a:lnTo>
                <a:lnTo>
                  <a:pt x="7240" y="7822"/>
                </a:lnTo>
                <a:lnTo>
                  <a:pt x="7299" y="7391"/>
                </a:lnTo>
                <a:lnTo>
                  <a:pt x="7418" y="7033"/>
                </a:lnTo>
                <a:lnTo>
                  <a:pt x="7536" y="6530"/>
                </a:lnTo>
                <a:lnTo>
                  <a:pt x="7418" y="6100"/>
                </a:lnTo>
                <a:lnTo>
                  <a:pt x="7299" y="5741"/>
                </a:lnTo>
                <a:lnTo>
                  <a:pt x="7240" y="5310"/>
                </a:lnTo>
                <a:lnTo>
                  <a:pt x="7002" y="4951"/>
                </a:lnTo>
                <a:lnTo>
                  <a:pt x="6646" y="4664"/>
                </a:lnTo>
                <a:lnTo>
                  <a:pt x="6349" y="4521"/>
                </a:lnTo>
                <a:lnTo>
                  <a:pt x="6053" y="4449"/>
                </a:lnTo>
                <a:lnTo>
                  <a:pt x="5697" y="4306"/>
                </a:lnTo>
                <a:close/>
                <a:moveTo>
                  <a:pt x="2077" y="10764"/>
                </a:moveTo>
                <a:lnTo>
                  <a:pt x="2611" y="10908"/>
                </a:lnTo>
                <a:lnTo>
                  <a:pt x="2255" y="11984"/>
                </a:lnTo>
                <a:lnTo>
                  <a:pt x="2136" y="12630"/>
                </a:lnTo>
                <a:lnTo>
                  <a:pt x="2077" y="13132"/>
                </a:lnTo>
                <a:lnTo>
                  <a:pt x="2077" y="17797"/>
                </a:lnTo>
                <a:lnTo>
                  <a:pt x="0" y="17797"/>
                </a:lnTo>
                <a:lnTo>
                  <a:pt x="0" y="12773"/>
                </a:lnTo>
                <a:lnTo>
                  <a:pt x="119" y="12343"/>
                </a:lnTo>
                <a:lnTo>
                  <a:pt x="356" y="11984"/>
                </a:lnTo>
                <a:lnTo>
                  <a:pt x="534" y="11553"/>
                </a:lnTo>
                <a:lnTo>
                  <a:pt x="890" y="11338"/>
                </a:lnTo>
                <a:lnTo>
                  <a:pt x="1187" y="11051"/>
                </a:lnTo>
                <a:lnTo>
                  <a:pt x="1602" y="10908"/>
                </a:lnTo>
                <a:lnTo>
                  <a:pt x="2077" y="10764"/>
                </a:lnTo>
                <a:close/>
                <a:moveTo>
                  <a:pt x="10859" y="0"/>
                </a:moveTo>
                <a:lnTo>
                  <a:pt x="10325" y="0"/>
                </a:lnTo>
                <a:lnTo>
                  <a:pt x="9791" y="287"/>
                </a:lnTo>
                <a:lnTo>
                  <a:pt x="9376" y="502"/>
                </a:lnTo>
                <a:lnTo>
                  <a:pt x="8960" y="933"/>
                </a:lnTo>
                <a:lnTo>
                  <a:pt x="8604" y="1435"/>
                </a:lnTo>
                <a:lnTo>
                  <a:pt x="8367" y="1938"/>
                </a:lnTo>
                <a:lnTo>
                  <a:pt x="8189" y="2583"/>
                </a:lnTo>
                <a:lnTo>
                  <a:pt x="8189" y="3875"/>
                </a:lnTo>
                <a:lnTo>
                  <a:pt x="8367" y="4449"/>
                </a:lnTo>
                <a:lnTo>
                  <a:pt x="8604" y="5095"/>
                </a:lnTo>
                <a:lnTo>
                  <a:pt x="8960" y="5454"/>
                </a:lnTo>
                <a:lnTo>
                  <a:pt x="9376" y="5813"/>
                </a:lnTo>
                <a:lnTo>
                  <a:pt x="9791" y="6243"/>
                </a:lnTo>
                <a:lnTo>
                  <a:pt x="10859" y="6530"/>
                </a:lnTo>
                <a:lnTo>
                  <a:pt x="11393" y="6387"/>
                </a:lnTo>
                <a:lnTo>
                  <a:pt x="11868" y="6243"/>
                </a:lnTo>
                <a:lnTo>
                  <a:pt x="12402" y="5813"/>
                </a:lnTo>
                <a:lnTo>
                  <a:pt x="12996" y="5095"/>
                </a:lnTo>
                <a:lnTo>
                  <a:pt x="13352" y="4449"/>
                </a:lnTo>
                <a:lnTo>
                  <a:pt x="13470" y="3875"/>
                </a:lnTo>
                <a:lnTo>
                  <a:pt x="13589" y="3229"/>
                </a:lnTo>
                <a:lnTo>
                  <a:pt x="13352" y="1938"/>
                </a:lnTo>
                <a:lnTo>
                  <a:pt x="12996" y="1435"/>
                </a:lnTo>
                <a:lnTo>
                  <a:pt x="12699" y="933"/>
                </a:lnTo>
                <a:lnTo>
                  <a:pt x="12402" y="502"/>
                </a:lnTo>
                <a:lnTo>
                  <a:pt x="11868" y="287"/>
                </a:lnTo>
                <a:lnTo>
                  <a:pt x="11393" y="0"/>
                </a:lnTo>
                <a:lnTo>
                  <a:pt x="10859" y="0"/>
                </a:lnTo>
                <a:close/>
                <a:moveTo>
                  <a:pt x="18930" y="19519"/>
                </a:moveTo>
                <a:lnTo>
                  <a:pt x="15725" y="19519"/>
                </a:lnTo>
                <a:lnTo>
                  <a:pt x="15725" y="11697"/>
                </a:lnTo>
                <a:lnTo>
                  <a:pt x="15607" y="11051"/>
                </a:lnTo>
                <a:lnTo>
                  <a:pt x="15369" y="10405"/>
                </a:lnTo>
                <a:lnTo>
                  <a:pt x="15191" y="9759"/>
                </a:lnTo>
                <a:lnTo>
                  <a:pt x="15607" y="9616"/>
                </a:lnTo>
                <a:lnTo>
                  <a:pt x="16022" y="9616"/>
                </a:lnTo>
                <a:lnTo>
                  <a:pt x="17090" y="9903"/>
                </a:lnTo>
                <a:lnTo>
                  <a:pt x="17624" y="10262"/>
                </a:lnTo>
                <a:lnTo>
                  <a:pt x="18099" y="10692"/>
                </a:lnTo>
                <a:lnTo>
                  <a:pt x="18396" y="11195"/>
                </a:lnTo>
                <a:lnTo>
                  <a:pt x="18752" y="11841"/>
                </a:lnTo>
                <a:lnTo>
                  <a:pt x="18811" y="12486"/>
                </a:lnTo>
                <a:lnTo>
                  <a:pt x="18930" y="13132"/>
                </a:lnTo>
                <a:lnTo>
                  <a:pt x="18930" y="19519"/>
                </a:lnTo>
                <a:close/>
                <a:moveTo>
                  <a:pt x="5934" y="12486"/>
                </a:moveTo>
                <a:lnTo>
                  <a:pt x="5934" y="19519"/>
                </a:lnTo>
                <a:lnTo>
                  <a:pt x="2670" y="19519"/>
                </a:lnTo>
                <a:lnTo>
                  <a:pt x="2670" y="13132"/>
                </a:lnTo>
                <a:lnTo>
                  <a:pt x="2789" y="12486"/>
                </a:lnTo>
                <a:lnTo>
                  <a:pt x="3026" y="11841"/>
                </a:lnTo>
                <a:lnTo>
                  <a:pt x="3204" y="11195"/>
                </a:lnTo>
                <a:lnTo>
                  <a:pt x="3560" y="10692"/>
                </a:lnTo>
                <a:lnTo>
                  <a:pt x="3976" y="10262"/>
                </a:lnTo>
                <a:lnTo>
                  <a:pt x="4510" y="9903"/>
                </a:lnTo>
                <a:lnTo>
                  <a:pt x="5044" y="9759"/>
                </a:lnTo>
                <a:lnTo>
                  <a:pt x="5697" y="9616"/>
                </a:lnTo>
                <a:lnTo>
                  <a:pt x="6112" y="9616"/>
                </a:lnTo>
                <a:lnTo>
                  <a:pt x="6468" y="9759"/>
                </a:lnTo>
                <a:lnTo>
                  <a:pt x="6231" y="10405"/>
                </a:lnTo>
                <a:lnTo>
                  <a:pt x="6053" y="11051"/>
                </a:lnTo>
                <a:lnTo>
                  <a:pt x="5934" y="11697"/>
                </a:lnTo>
                <a:lnTo>
                  <a:pt x="5934" y="12486"/>
                </a:lnTo>
                <a:close/>
                <a:moveTo>
                  <a:pt x="6587" y="21600"/>
                </a:moveTo>
                <a:lnTo>
                  <a:pt x="15073" y="21600"/>
                </a:lnTo>
                <a:lnTo>
                  <a:pt x="15073" y="12486"/>
                </a:lnTo>
                <a:lnTo>
                  <a:pt x="14954" y="11410"/>
                </a:lnTo>
                <a:lnTo>
                  <a:pt x="14716" y="10405"/>
                </a:lnTo>
                <a:lnTo>
                  <a:pt x="14301" y="9616"/>
                </a:lnTo>
                <a:lnTo>
                  <a:pt x="13767" y="8827"/>
                </a:lnTo>
                <a:lnTo>
                  <a:pt x="13233" y="8181"/>
                </a:lnTo>
                <a:lnTo>
                  <a:pt x="12462" y="7822"/>
                </a:lnTo>
                <a:lnTo>
                  <a:pt x="11749" y="7391"/>
                </a:lnTo>
                <a:lnTo>
                  <a:pt x="10859" y="7248"/>
                </a:lnTo>
                <a:lnTo>
                  <a:pt x="10029" y="7391"/>
                </a:lnTo>
                <a:lnTo>
                  <a:pt x="9138" y="7822"/>
                </a:lnTo>
                <a:lnTo>
                  <a:pt x="8486" y="8181"/>
                </a:lnTo>
                <a:lnTo>
                  <a:pt x="7833" y="8827"/>
                </a:lnTo>
                <a:lnTo>
                  <a:pt x="7299" y="9616"/>
                </a:lnTo>
                <a:lnTo>
                  <a:pt x="6884" y="10405"/>
                </a:lnTo>
                <a:lnTo>
                  <a:pt x="6646" y="11410"/>
                </a:lnTo>
                <a:lnTo>
                  <a:pt x="6587" y="12486"/>
                </a:lnTo>
                <a:lnTo>
                  <a:pt x="6587" y="21600"/>
                </a:lnTo>
                <a:close/>
              </a:path>
            </a:pathLst>
          </a:custGeom>
          <a:solidFill>
            <a:srgbClr val="FAF5EB"/>
          </a:solidFill>
          <a:ln>
            <a:noFill/>
          </a:ln>
          <a:effectLst/>
        </p:spPr>
        <p:txBody>
          <a:bodyPr lIns="38100" rIns="38100"/>
          <a:lstStyle/>
          <a:p>
            <a:pPr eaLnBrk="1">
              <a:defRPr/>
            </a:pPr>
            <a:endParaRPr lang="fr-FR" altLang="fr-FR" sz="1167">
              <a:ea typeface="+mn-ea"/>
            </a:endParaRPr>
          </a:p>
        </p:txBody>
      </p:sp>
      <p:sp>
        <p:nvSpPr>
          <p:cNvPr id="78" name="AutoShape 7">
            <a:extLst>
              <a:ext uri="{FF2B5EF4-FFF2-40B4-BE49-F238E27FC236}">
                <a16:creationId xmlns:a16="http://schemas.microsoft.com/office/drawing/2014/main" id="{60673DB7-9691-4B8B-96D0-8E6E573433F1}"/>
              </a:ext>
            </a:extLst>
          </p:cNvPr>
          <p:cNvSpPr>
            <a:spLocks/>
          </p:cNvSpPr>
          <p:nvPr/>
        </p:nvSpPr>
        <p:spPr bwMode="auto">
          <a:xfrm>
            <a:off x="4233863" y="2762250"/>
            <a:ext cx="431800" cy="517525"/>
          </a:xfrm>
          <a:custGeom>
            <a:avLst/>
            <a:gdLst>
              <a:gd name="T0" fmla="+- 0 10800 141"/>
              <a:gd name="T1" fmla="*/ T0 w 21319"/>
              <a:gd name="T2" fmla="+- 0 10800 141"/>
              <a:gd name="T3" fmla="*/ 10800 h 21319"/>
              <a:gd name="T4" fmla="+- 0 10800 141"/>
              <a:gd name="T5" fmla="*/ T4 w 21319"/>
              <a:gd name="T6" fmla="+- 0 10800 141"/>
              <a:gd name="T7" fmla="*/ 10800 h 21319"/>
              <a:gd name="T8" fmla="+- 0 10800 141"/>
              <a:gd name="T9" fmla="*/ T8 w 21319"/>
              <a:gd name="T10" fmla="+- 0 10800 141"/>
              <a:gd name="T11" fmla="*/ 10800 h 21319"/>
              <a:gd name="T12" fmla="+- 0 10800 141"/>
              <a:gd name="T13" fmla="*/ T12 w 21319"/>
              <a:gd name="T14" fmla="+- 0 10800 141"/>
              <a:gd name="T15" fmla="*/ 10800 h 213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19" h="21319">
                <a:moveTo>
                  <a:pt x="16959" y="15722"/>
                </a:moveTo>
                <a:cubicBezTo>
                  <a:pt x="14147" y="18534"/>
                  <a:pt x="9871" y="18759"/>
                  <a:pt x="6722" y="16396"/>
                </a:cubicBezTo>
                <a:cubicBezTo>
                  <a:pt x="2334" y="20896"/>
                  <a:pt x="2334" y="20896"/>
                  <a:pt x="2334" y="20896"/>
                </a:cubicBezTo>
                <a:cubicBezTo>
                  <a:pt x="1772" y="21459"/>
                  <a:pt x="872" y="21459"/>
                  <a:pt x="422" y="20896"/>
                </a:cubicBezTo>
                <a:cubicBezTo>
                  <a:pt x="-141" y="20446"/>
                  <a:pt x="-141" y="19546"/>
                  <a:pt x="422" y="18984"/>
                </a:cubicBezTo>
                <a:cubicBezTo>
                  <a:pt x="4922" y="14597"/>
                  <a:pt x="4922" y="14597"/>
                  <a:pt x="4922" y="14597"/>
                </a:cubicBezTo>
                <a:cubicBezTo>
                  <a:pt x="2559" y="11446"/>
                  <a:pt x="2784" y="7172"/>
                  <a:pt x="5597" y="4359"/>
                </a:cubicBezTo>
                <a:cubicBezTo>
                  <a:pt x="8297" y="1659"/>
                  <a:pt x="8297" y="1659"/>
                  <a:pt x="8297" y="1659"/>
                </a:cubicBezTo>
                <a:cubicBezTo>
                  <a:pt x="10209" y="3572"/>
                  <a:pt x="10209" y="3572"/>
                  <a:pt x="10209" y="3572"/>
                </a:cubicBezTo>
                <a:cubicBezTo>
                  <a:pt x="13359" y="422"/>
                  <a:pt x="13359" y="422"/>
                  <a:pt x="13359" y="422"/>
                </a:cubicBezTo>
                <a:cubicBezTo>
                  <a:pt x="13921" y="-141"/>
                  <a:pt x="14709" y="-141"/>
                  <a:pt x="15271" y="422"/>
                </a:cubicBezTo>
                <a:cubicBezTo>
                  <a:pt x="15722" y="872"/>
                  <a:pt x="15722" y="1772"/>
                  <a:pt x="15271" y="2334"/>
                </a:cubicBezTo>
                <a:cubicBezTo>
                  <a:pt x="12121" y="5484"/>
                  <a:pt x="12121" y="5484"/>
                  <a:pt x="12121" y="5484"/>
                </a:cubicBezTo>
                <a:cubicBezTo>
                  <a:pt x="15834" y="9197"/>
                  <a:pt x="15834" y="9197"/>
                  <a:pt x="15834" y="9197"/>
                </a:cubicBezTo>
                <a:cubicBezTo>
                  <a:pt x="18984" y="6047"/>
                  <a:pt x="18984" y="6047"/>
                  <a:pt x="18984" y="6047"/>
                </a:cubicBezTo>
                <a:cubicBezTo>
                  <a:pt x="19546" y="5597"/>
                  <a:pt x="20446" y="5597"/>
                  <a:pt x="20896" y="6047"/>
                </a:cubicBezTo>
                <a:cubicBezTo>
                  <a:pt x="21459" y="6609"/>
                  <a:pt x="21459" y="7396"/>
                  <a:pt x="20896" y="7959"/>
                </a:cubicBezTo>
                <a:cubicBezTo>
                  <a:pt x="17746" y="11109"/>
                  <a:pt x="17746" y="11109"/>
                  <a:pt x="17746" y="11109"/>
                </a:cubicBezTo>
                <a:cubicBezTo>
                  <a:pt x="19659" y="13022"/>
                  <a:pt x="19659" y="13022"/>
                  <a:pt x="19659" y="13022"/>
                </a:cubicBezTo>
                <a:lnTo>
                  <a:pt x="16959" y="15722"/>
                </a:lnTo>
                <a:close/>
              </a:path>
            </a:pathLst>
          </a:custGeom>
          <a:solidFill>
            <a:srgbClr val="FAF5EB"/>
          </a:solidFill>
          <a:ln>
            <a:noFill/>
          </a:ln>
          <a:effectLst/>
        </p:spPr>
        <p:txBody>
          <a:bodyPr lIns="38100" rIns="38100"/>
          <a:lstStyle/>
          <a:p>
            <a:pPr eaLnBrk="1">
              <a:defRPr/>
            </a:pPr>
            <a:endParaRPr lang="fr-FR" altLang="fr-FR" sz="1167">
              <a:ea typeface="+mn-ea"/>
            </a:endParaRPr>
          </a:p>
        </p:txBody>
      </p:sp>
      <p:sp>
        <p:nvSpPr>
          <p:cNvPr id="79" name="AutoShape 9">
            <a:extLst>
              <a:ext uri="{FF2B5EF4-FFF2-40B4-BE49-F238E27FC236}">
                <a16:creationId xmlns:a16="http://schemas.microsoft.com/office/drawing/2014/main" id="{BF699D71-5DFE-4C5E-A62C-4CA13432420C}"/>
              </a:ext>
            </a:extLst>
          </p:cNvPr>
          <p:cNvSpPr>
            <a:spLocks/>
          </p:cNvSpPr>
          <p:nvPr/>
        </p:nvSpPr>
        <p:spPr bwMode="auto">
          <a:xfrm>
            <a:off x="5072063" y="1057275"/>
            <a:ext cx="374650" cy="63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600"/>
                </a:moveTo>
                <a:cubicBezTo>
                  <a:pt x="4995" y="21600"/>
                  <a:pt x="0" y="18144"/>
                  <a:pt x="0" y="13728"/>
                </a:cubicBezTo>
                <a:cubicBezTo>
                  <a:pt x="0" y="9696"/>
                  <a:pt x="10530" y="0"/>
                  <a:pt x="10530" y="0"/>
                </a:cubicBezTo>
                <a:cubicBezTo>
                  <a:pt x="10530" y="0"/>
                  <a:pt x="21600" y="9504"/>
                  <a:pt x="21600" y="13728"/>
                </a:cubicBezTo>
                <a:cubicBezTo>
                  <a:pt x="21600" y="18048"/>
                  <a:pt x="16470" y="21600"/>
                  <a:pt x="10800" y="21600"/>
                </a:cubicBezTo>
              </a:path>
            </a:pathLst>
          </a:custGeom>
          <a:solidFill>
            <a:srgbClr val="FAF5EB"/>
          </a:solidFill>
          <a:ln>
            <a:noFill/>
          </a:ln>
          <a:effectLst/>
        </p:spPr>
        <p:txBody>
          <a:bodyPr lIns="38100" rIns="38100"/>
          <a:lstStyle/>
          <a:p>
            <a:pPr eaLnBrk="1">
              <a:defRPr/>
            </a:pPr>
            <a:endParaRPr lang="fr-FR" altLang="fr-FR" sz="1167">
              <a:ea typeface="+mn-ea"/>
            </a:endParaRPr>
          </a:p>
        </p:txBody>
      </p:sp>
      <p:sp>
        <p:nvSpPr>
          <p:cNvPr id="14363" name="ZoneTexte 79"/>
          <p:cNvSpPr txBox="1">
            <a:spLocks noChangeArrowheads="1"/>
          </p:cNvSpPr>
          <p:nvPr/>
        </p:nvSpPr>
        <p:spPr bwMode="auto">
          <a:xfrm>
            <a:off x="3825875" y="3525838"/>
            <a:ext cx="11112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1100" i="1" dirty="0">
                <a:solidFill>
                  <a:srgbClr val="FAF5EB"/>
                </a:solidFill>
                <a:latin typeface="Gotham" pitchFamily="50" charset="0"/>
              </a:rPr>
              <a:t>ENERGIE</a:t>
            </a:r>
            <a:endParaRPr lang="fr-FR" altLang="fr-FR" sz="1100" b="1" i="1" dirty="0">
              <a:solidFill>
                <a:srgbClr val="FAF5EB"/>
              </a:solidFill>
              <a:latin typeface="Gotham" pitchFamily="50" charset="0"/>
            </a:endParaRPr>
          </a:p>
        </p:txBody>
      </p:sp>
      <p:sp>
        <p:nvSpPr>
          <p:cNvPr id="14364" name="ZoneTexte 80"/>
          <p:cNvSpPr txBox="1">
            <a:spLocks noChangeArrowheads="1"/>
          </p:cNvSpPr>
          <p:nvPr/>
        </p:nvSpPr>
        <p:spPr bwMode="auto">
          <a:xfrm>
            <a:off x="4689475" y="1895398"/>
            <a:ext cx="11128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1100" i="1" dirty="0">
                <a:solidFill>
                  <a:srgbClr val="FAF5EB"/>
                </a:solidFill>
                <a:latin typeface="Gotham" pitchFamily="50" charset="0"/>
              </a:rPr>
              <a:t>EAU</a:t>
            </a:r>
            <a:endParaRPr lang="fr-FR" altLang="fr-FR" sz="1100" b="1" i="1" dirty="0">
              <a:solidFill>
                <a:srgbClr val="FAF5EB"/>
              </a:solidFill>
              <a:latin typeface="Gotham" pitchFamily="50" charset="0"/>
            </a:endParaRPr>
          </a:p>
        </p:txBody>
      </p:sp>
      <p:sp>
        <p:nvSpPr>
          <p:cNvPr id="14365" name="ZoneTexte 81"/>
          <p:cNvSpPr txBox="1">
            <a:spLocks noChangeArrowheads="1"/>
          </p:cNvSpPr>
          <p:nvPr/>
        </p:nvSpPr>
        <p:spPr bwMode="auto">
          <a:xfrm>
            <a:off x="5522913" y="3411538"/>
            <a:ext cx="1111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1100" i="1" dirty="0">
                <a:solidFill>
                  <a:srgbClr val="FAF5EB"/>
                </a:solidFill>
                <a:latin typeface="Gotham" pitchFamily="50" charset="0"/>
              </a:rPr>
              <a:t>CONFORT ET SANTÉ</a:t>
            </a:r>
            <a:endParaRPr lang="fr-FR" altLang="fr-FR" sz="1100" b="1" i="1" dirty="0">
              <a:solidFill>
                <a:srgbClr val="FAF5EB"/>
              </a:solidFill>
              <a:latin typeface="Gotham" pitchFamily="50" charset="0"/>
            </a:endParaRPr>
          </a:p>
        </p:txBody>
      </p:sp>
      <p:sp>
        <p:nvSpPr>
          <p:cNvPr id="14366" name="ZoneTexte 82"/>
          <p:cNvSpPr txBox="1">
            <a:spLocks noChangeArrowheads="1"/>
          </p:cNvSpPr>
          <p:nvPr/>
        </p:nvSpPr>
        <p:spPr bwMode="auto">
          <a:xfrm>
            <a:off x="6327775" y="1843088"/>
            <a:ext cx="11128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1100" i="1" dirty="0">
                <a:solidFill>
                  <a:srgbClr val="FAF5EB"/>
                </a:solidFill>
                <a:latin typeface="Gotham" pitchFamily="50" charset="0"/>
              </a:rPr>
              <a:t>SOCIAL ET ECONOMIE</a:t>
            </a:r>
            <a:endParaRPr lang="fr-FR" altLang="fr-FR" sz="1100" b="1" i="1" dirty="0">
              <a:solidFill>
                <a:srgbClr val="FAF5EB"/>
              </a:solidFill>
              <a:latin typeface="Gotham" pitchFamily="50" charset="0"/>
            </a:endParaRPr>
          </a:p>
        </p:txBody>
      </p:sp>
      <p:sp>
        <p:nvSpPr>
          <p:cNvPr id="84" name="AutoShape 46">
            <a:extLst>
              <a:ext uri="{FF2B5EF4-FFF2-40B4-BE49-F238E27FC236}">
                <a16:creationId xmlns:a16="http://schemas.microsoft.com/office/drawing/2014/main" id="{41496CBE-E97C-4043-AB9E-8C1E5CCC39CF}"/>
              </a:ext>
            </a:extLst>
          </p:cNvPr>
          <p:cNvSpPr>
            <a:spLocks/>
          </p:cNvSpPr>
          <p:nvPr/>
        </p:nvSpPr>
        <p:spPr bwMode="auto">
          <a:xfrm>
            <a:off x="5854700" y="2692400"/>
            <a:ext cx="396875" cy="554038"/>
          </a:xfrm>
          <a:custGeom>
            <a:avLst/>
            <a:gdLst>
              <a:gd name="T0" fmla="*/ 10800 w 21600"/>
              <a:gd name="T1" fmla="+- 0 11500 1401"/>
              <a:gd name="T2" fmla="*/ 11500 h 20199"/>
              <a:gd name="T3" fmla="*/ 10800 w 21600"/>
              <a:gd name="T4" fmla="+- 0 11500 1401"/>
              <a:gd name="T5" fmla="*/ 11500 h 20199"/>
              <a:gd name="T6" fmla="*/ 10800 w 21600"/>
              <a:gd name="T7" fmla="+- 0 11500 1401"/>
              <a:gd name="T8" fmla="*/ 11500 h 20199"/>
              <a:gd name="T9" fmla="*/ 10800 w 21600"/>
              <a:gd name="T10" fmla="+- 0 11500 1401"/>
              <a:gd name="T11" fmla="*/ 11500 h 2019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199">
                <a:moveTo>
                  <a:pt x="0" y="11713"/>
                </a:moveTo>
                <a:cubicBezTo>
                  <a:pt x="240" y="10942"/>
                  <a:pt x="1200" y="10363"/>
                  <a:pt x="2160" y="10363"/>
                </a:cubicBezTo>
                <a:cubicBezTo>
                  <a:pt x="5040" y="10556"/>
                  <a:pt x="5040" y="10556"/>
                  <a:pt x="5040" y="10556"/>
                </a:cubicBezTo>
                <a:cubicBezTo>
                  <a:pt x="5040" y="10556"/>
                  <a:pt x="5040" y="10556"/>
                  <a:pt x="5040" y="10556"/>
                </a:cubicBezTo>
                <a:cubicBezTo>
                  <a:pt x="2640" y="10363"/>
                  <a:pt x="2640" y="10363"/>
                  <a:pt x="2640" y="10363"/>
                </a:cubicBezTo>
                <a:cubicBezTo>
                  <a:pt x="1920" y="10363"/>
                  <a:pt x="1200" y="9592"/>
                  <a:pt x="1200" y="8820"/>
                </a:cubicBezTo>
                <a:cubicBezTo>
                  <a:pt x="1440" y="7856"/>
                  <a:pt x="2160" y="7278"/>
                  <a:pt x="3120" y="7470"/>
                </a:cubicBezTo>
                <a:cubicBezTo>
                  <a:pt x="10560" y="8049"/>
                  <a:pt x="10560" y="8049"/>
                  <a:pt x="10560" y="8049"/>
                </a:cubicBezTo>
                <a:cubicBezTo>
                  <a:pt x="11520" y="8049"/>
                  <a:pt x="11520" y="8049"/>
                  <a:pt x="11520" y="8049"/>
                </a:cubicBezTo>
                <a:cubicBezTo>
                  <a:pt x="11520" y="8049"/>
                  <a:pt x="10080" y="7470"/>
                  <a:pt x="11280" y="3035"/>
                </a:cubicBezTo>
                <a:cubicBezTo>
                  <a:pt x="12480" y="-1401"/>
                  <a:pt x="15360" y="335"/>
                  <a:pt x="15360" y="335"/>
                </a:cubicBezTo>
                <a:cubicBezTo>
                  <a:pt x="15360" y="335"/>
                  <a:pt x="15600" y="3999"/>
                  <a:pt x="15600" y="4578"/>
                </a:cubicBezTo>
                <a:cubicBezTo>
                  <a:pt x="15840" y="5156"/>
                  <a:pt x="19440" y="10749"/>
                  <a:pt x="19440" y="10749"/>
                </a:cubicBezTo>
                <a:cubicBezTo>
                  <a:pt x="19440" y="11135"/>
                  <a:pt x="21600" y="11328"/>
                  <a:pt x="21600" y="11713"/>
                </a:cubicBezTo>
                <a:cubicBezTo>
                  <a:pt x="21600" y="14220"/>
                  <a:pt x="21600" y="16535"/>
                  <a:pt x="21600" y="19235"/>
                </a:cubicBezTo>
                <a:cubicBezTo>
                  <a:pt x="19200" y="18656"/>
                  <a:pt x="18000" y="20199"/>
                  <a:pt x="12960" y="20199"/>
                </a:cubicBezTo>
                <a:cubicBezTo>
                  <a:pt x="11280" y="20199"/>
                  <a:pt x="9120" y="20006"/>
                  <a:pt x="7440" y="19813"/>
                </a:cubicBezTo>
                <a:cubicBezTo>
                  <a:pt x="2640" y="19428"/>
                  <a:pt x="2640" y="19428"/>
                  <a:pt x="2640" y="19428"/>
                </a:cubicBezTo>
                <a:cubicBezTo>
                  <a:pt x="1920" y="19235"/>
                  <a:pt x="1440" y="18656"/>
                  <a:pt x="1440" y="17692"/>
                </a:cubicBezTo>
                <a:cubicBezTo>
                  <a:pt x="1680" y="17113"/>
                  <a:pt x="1920" y="16535"/>
                  <a:pt x="2640" y="16342"/>
                </a:cubicBezTo>
                <a:cubicBezTo>
                  <a:pt x="1920" y="16342"/>
                  <a:pt x="1920" y="16342"/>
                  <a:pt x="1920" y="16342"/>
                </a:cubicBezTo>
                <a:cubicBezTo>
                  <a:pt x="1200" y="16342"/>
                  <a:pt x="480" y="15570"/>
                  <a:pt x="480" y="14799"/>
                </a:cubicBezTo>
                <a:cubicBezTo>
                  <a:pt x="720" y="14028"/>
                  <a:pt x="1200" y="13449"/>
                  <a:pt x="1920" y="13449"/>
                </a:cubicBezTo>
                <a:cubicBezTo>
                  <a:pt x="1680" y="13449"/>
                  <a:pt x="1680" y="13449"/>
                  <a:pt x="1680" y="13449"/>
                </a:cubicBezTo>
                <a:cubicBezTo>
                  <a:pt x="720" y="13256"/>
                  <a:pt x="0" y="12678"/>
                  <a:pt x="0" y="11713"/>
                </a:cubicBezTo>
                <a:close/>
              </a:path>
            </a:pathLst>
          </a:custGeom>
          <a:solidFill>
            <a:srgbClr val="FAF5EB"/>
          </a:solidFill>
          <a:ln>
            <a:noFill/>
          </a:ln>
          <a:effectLst/>
        </p:spPr>
        <p:txBody>
          <a:bodyPr lIns="38100" rIns="38100"/>
          <a:lstStyle/>
          <a:p>
            <a:pPr eaLnBrk="1">
              <a:defRPr/>
            </a:pPr>
            <a:endParaRPr lang="fr-FR" altLang="fr-FR" sz="1167">
              <a:ea typeface="+mn-ea"/>
            </a:endParaRPr>
          </a:p>
        </p:txBody>
      </p:sp>
      <p:sp>
        <p:nvSpPr>
          <p:cNvPr id="40" name="Rectangle 11"/>
          <p:cNvSpPr>
            <a:spLocks/>
          </p:cNvSpPr>
          <p:nvPr/>
        </p:nvSpPr>
        <p:spPr bwMode="auto">
          <a:xfrm>
            <a:off x="535531" y="4081636"/>
            <a:ext cx="799288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r>
              <a:rPr lang="fr-FR" altLang="fr-FR" sz="2400" b="1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7 Thèmes </a:t>
            </a:r>
            <a:r>
              <a:rPr lang="fr-FR" altLang="fr-FR" sz="24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: </a:t>
            </a:r>
            <a:r>
              <a:rPr lang="fr-FR" altLang="fr-FR" sz="2400" b="1" u="sng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une vision globale et transversale </a:t>
            </a:r>
            <a:r>
              <a:rPr lang="fr-FR" altLang="fr-FR" sz="24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pour faire émerger des projets exemplaires face aux enjeux climatiques et à la baisse des énergies fossiles.	</a:t>
            </a:r>
          </a:p>
          <a:p>
            <a:pPr algn="ctr" eaLnBrk="1"/>
            <a:r>
              <a:rPr lang="fr-FR" altLang="fr-FR" sz="2400" dirty="0">
                <a:solidFill>
                  <a:srgbClr val="7D968A"/>
                </a:solidFill>
                <a:latin typeface="Calibri" panose="020F0502020204030204" pitchFamily="34" charset="0"/>
                <a:sym typeface="Raleway Light" charset="0"/>
              </a:rPr>
              <a:t>La qualité environnementale n’est pas réduite à l’énergie</a:t>
            </a:r>
          </a:p>
          <a:p>
            <a:pPr algn="ctr" eaLnBrk="1"/>
            <a:endParaRPr lang="fr-FR" altLang="fr-FR" sz="1800" dirty="0">
              <a:solidFill>
                <a:srgbClr val="7D968A"/>
              </a:solidFill>
              <a:latin typeface="Gotham Narrow Ultra" pitchFamily="50" charset="0"/>
              <a:sym typeface="Ralewa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46" name="AutoShape 4">
            <a:extLst>
              <a:ext uri="{FF2B5EF4-FFF2-40B4-BE49-F238E27FC236}">
                <a16:creationId xmlns:a16="http://schemas.microsoft.com/office/drawing/2014/main" id="{202CCDE8-DE1E-431D-AD79-1F3C55D30751}"/>
              </a:ext>
            </a:extLst>
          </p:cNvPr>
          <p:cNvCxnSpPr>
            <a:cxnSpLocks noChangeShapeType="1"/>
            <a:stCxn id="4" idx="0"/>
            <a:endCxn id="5" idx="0"/>
          </p:cNvCxnSpPr>
          <p:nvPr/>
        </p:nvCxnSpPr>
        <p:spPr bwMode="auto">
          <a:xfrm>
            <a:off x="16451263" y="13096875"/>
            <a:ext cx="2143125" cy="0"/>
          </a:xfrm>
          <a:prstGeom prst="straightConnector1">
            <a:avLst/>
          </a:prstGeom>
          <a:noFill/>
          <a:ln w="12700">
            <a:solidFill>
              <a:srgbClr val="EBEB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AutoShape 5">
            <a:extLst>
              <a:ext uri="{FF2B5EF4-FFF2-40B4-BE49-F238E27FC236}">
                <a16:creationId xmlns:a16="http://schemas.microsoft.com/office/drawing/2014/main" id="{BCF6FE9E-A366-4481-86E4-6FAD4CE971AE}"/>
              </a:ext>
            </a:extLst>
          </p:cNvPr>
          <p:cNvSpPr>
            <a:spLocks/>
          </p:cNvSpPr>
          <p:nvPr/>
        </p:nvSpPr>
        <p:spPr bwMode="auto">
          <a:xfrm>
            <a:off x="1490663" y="2028825"/>
            <a:ext cx="944562" cy="809625"/>
          </a:xfrm>
          <a:custGeom>
            <a:avLst/>
            <a:gdLst>
              <a:gd name="T0" fmla="*/ 342106 w 21600"/>
              <a:gd name="T1" fmla="*/ 295275 h 21600"/>
              <a:gd name="T2" fmla="*/ 342106 w 21600"/>
              <a:gd name="T3" fmla="*/ 295275 h 21600"/>
              <a:gd name="T4" fmla="*/ 342106 w 21600"/>
              <a:gd name="T5" fmla="*/ 295275 h 21600"/>
              <a:gd name="T6" fmla="*/ 342106 w 21600"/>
              <a:gd name="T7" fmla="*/ 2952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16" y="0"/>
                </a:lnTo>
                <a:lnTo>
                  <a:pt x="16184" y="0"/>
                </a:lnTo>
                <a:lnTo>
                  <a:pt x="21600" y="10800"/>
                </a:lnTo>
                <a:lnTo>
                  <a:pt x="16184" y="21600"/>
                </a:lnTo>
                <a:lnTo>
                  <a:pt x="5416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D04E33"/>
          </a:solidFill>
          <a:ln>
            <a:noFill/>
          </a:ln>
          <a:effectLst/>
        </p:spPr>
        <p:txBody>
          <a:bodyPr lIns="38100" rIns="38100" anchor="ctr"/>
          <a:lstStyle/>
          <a:p>
            <a:pPr eaLnBrk="1">
              <a:defRPr/>
            </a:pPr>
            <a:endParaRPr lang="fr-FR" sz="1667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3B0D59D7-CBEE-4535-9EBE-450240C0EFC2}"/>
              </a:ext>
            </a:extLst>
          </p:cNvPr>
          <p:cNvSpPr>
            <a:spLocks/>
          </p:cNvSpPr>
          <p:nvPr/>
        </p:nvSpPr>
        <p:spPr bwMode="auto">
          <a:xfrm>
            <a:off x="4011613" y="2028825"/>
            <a:ext cx="920750" cy="809625"/>
          </a:xfrm>
          <a:custGeom>
            <a:avLst/>
            <a:gdLst>
              <a:gd name="T0" fmla="*/ 342107 w 21600"/>
              <a:gd name="T1" fmla="*/ 295275 h 21600"/>
              <a:gd name="T2" fmla="*/ 342107 w 21600"/>
              <a:gd name="T3" fmla="*/ 295275 h 21600"/>
              <a:gd name="T4" fmla="*/ 342107 w 21600"/>
              <a:gd name="T5" fmla="*/ 295275 h 21600"/>
              <a:gd name="T6" fmla="*/ 342107 w 21600"/>
              <a:gd name="T7" fmla="*/ 2952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16" y="0"/>
                </a:lnTo>
                <a:lnTo>
                  <a:pt x="16184" y="0"/>
                </a:lnTo>
                <a:lnTo>
                  <a:pt x="21600" y="10800"/>
                </a:lnTo>
                <a:lnTo>
                  <a:pt x="16184" y="21600"/>
                </a:lnTo>
                <a:lnTo>
                  <a:pt x="5416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7EBE73"/>
          </a:solidFill>
          <a:ln>
            <a:noFill/>
          </a:ln>
          <a:effectLst/>
        </p:spPr>
        <p:txBody>
          <a:bodyPr lIns="38100" rIns="38100" anchor="ctr"/>
          <a:lstStyle/>
          <a:p>
            <a:pPr eaLnBrk="1">
              <a:defRPr/>
            </a:pPr>
            <a:endParaRPr lang="fr-FR" sz="1667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95C4DCCD-F653-4B10-931D-263F65247E9C}"/>
              </a:ext>
            </a:extLst>
          </p:cNvPr>
          <p:cNvSpPr>
            <a:spLocks/>
          </p:cNvSpPr>
          <p:nvPr/>
        </p:nvSpPr>
        <p:spPr bwMode="auto">
          <a:xfrm>
            <a:off x="6313488" y="2028825"/>
            <a:ext cx="958850" cy="809625"/>
          </a:xfrm>
          <a:custGeom>
            <a:avLst/>
            <a:gdLst>
              <a:gd name="T0" fmla="*/ 342107 w 21600"/>
              <a:gd name="T1" fmla="*/ 295275 h 21600"/>
              <a:gd name="T2" fmla="*/ 342107 w 21600"/>
              <a:gd name="T3" fmla="*/ 295275 h 21600"/>
              <a:gd name="T4" fmla="*/ 342107 w 21600"/>
              <a:gd name="T5" fmla="*/ 295275 h 21600"/>
              <a:gd name="T6" fmla="*/ 342107 w 21600"/>
              <a:gd name="T7" fmla="*/ 2952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16" y="0"/>
                </a:lnTo>
                <a:lnTo>
                  <a:pt x="16184" y="0"/>
                </a:lnTo>
                <a:lnTo>
                  <a:pt x="21600" y="10800"/>
                </a:lnTo>
                <a:lnTo>
                  <a:pt x="16184" y="21600"/>
                </a:lnTo>
                <a:lnTo>
                  <a:pt x="5416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6EC5D7"/>
          </a:solidFill>
          <a:ln>
            <a:noFill/>
          </a:ln>
          <a:effectLst/>
        </p:spPr>
        <p:txBody>
          <a:bodyPr lIns="38100" rIns="38100" anchor="ctr"/>
          <a:lstStyle/>
          <a:p>
            <a:pPr eaLnBrk="1">
              <a:defRPr/>
            </a:pPr>
            <a:endParaRPr lang="fr-FR" sz="1667"/>
          </a:p>
        </p:txBody>
      </p:sp>
      <p:sp>
        <p:nvSpPr>
          <p:cNvPr id="31750" name="Rectangle 9">
            <a:extLst>
              <a:ext uri="{FF2B5EF4-FFF2-40B4-BE49-F238E27FC236}">
                <a16:creationId xmlns:a16="http://schemas.microsoft.com/office/drawing/2014/main" id="{DEE8FABD-63E4-4FCE-9975-ECD51206BBAE}"/>
              </a:ext>
            </a:extLst>
          </p:cNvPr>
          <p:cNvSpPr>
            <a:spLocks/>
          </p:cNvSpPr>
          <p:nvPr/>
        </p:nvSpPr>
        <p:spPr bwMode="auto">
          <a:xfrm>
            <a:off x="862806" y="2954050"/>
            <a:ext cx="2200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r>
              <a:rPr lang="fr-FR" altLang="fr-FR" sz="3200" dirty="0">
                <a:solidFill>
                  <a:srgbClr val="D04E33"/>
                </a:solidFill>
                <a:latin typeface="ScalaSans" pitchFamily="50" charset="0"/>
                <a:sym typeface="Raleway Light" charset="0"/>
              </a:rPr>
              <a:t>Conception</a:t>
            </a:r>
          </a:p>
        </p:txBody>
      </p:sp>
      <p:sp>
        <p:nvSpPr>
          <p:cNvPr id="31751" name="Rectangle 10">
            <a:extLst>
              <a:ext uri="{FF2B5EF4-FFF2-40B4-BE49-F238E27FC236}">
                <a16:creationId xmlns:a16="http://schemas.microsoft.com/office/drawing/2014/main" id="{2D9C4B9D-5601-4992-A2BB-D9A04E09ED87}"/>
              </a:ext>
            </a:extLst>
          </p:cNvPr>
          <p:cNvSpPr>
            <a:spLocks/>
          </p:cNvSpPr>
          <p:nvPr/>
        </p:nvSpPr>
        <p:spPr bwMode="auto">
          <a:xfrm>
            <a:off x="1239838" y="3500438"/>
            <a:ext cx="15636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r>
              <a:rPr lang="fr-FR" altLang="fr-FR" sz="1800">
                <a:solidFill>
                  <a:srgbClr val="444444"/>
                </a:solidFill>
                <a:latin typeface="Whitney Book" pitchFamily="50" charset="0"/>
              </a:rPr>
              <a:t>Niveau APD</a:t>
            </a:r>
          </a:p>
        </p:txBody>
      </p:sp>
      <p:sp>
        <p:nvSpPr>
          <p:cNvPr id="31752" name="Rectangle 11">
            <a:extLst>
              <a:ext uri="{FF2B5EF4-FFF2-40B4-BE49-F238E27FC236}">
                <a16:creationId xmlns:a16="http://schemas.microsoft.com/office/drawing/2014/main" id="{EE03A117-4BC3-4188-BCCE-015D25B4170F}"/>
              </a:ext>
            </a:extLst>
          </p:cNvPr>
          <p:cNvSpPr>
            <a:spLocks/>
          </p:cNvSpPr>
          <p:nvPr/>
        </p:nvSpPr>
        <p:spPr bwMode="auto">
          <a:xfrm>
            <a:off x="3419475" y="869950"/>
            <a:ext cx="22129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r>
              <a:rPr lang="fr-FR" altLang="fr-FR" sz="3200">
                <a:solidFill>
                  <a:srgbClr val="7EBE73"/>
                </a:solidFill>
                <a:latin typeface="ScalaSans" pitchFamily="50" charset="0"/>
                <a:sym typeface="Raleway Light" charset="0"/>
              </a:rPr>
              <a:t>Réalisation</a:t>
            </a:r>
          </a:p>
        </p:txBody>
      </p:sp>
      <p:sp>
        <p:nvSpPr>
          <p:cNvPr id="31753" name="Rectangle 12">
            <a:extLst>
              <a:ext uri="{FF2B5EF4-FFF2-40B4-BE49-F238E27FC236}">
                <a16:creationId xmlns:a16="http://schemas.microsoft.com/office/drawing/2014/main" id="{26A47AB5-0A3F-46D8-927D-C3057FADFB62}"/>
              </a:ext>
            </a:extLst>
          </p:cNvPr>
          <p:cNvSpPr>
            <a:spLocks/>
          </p:cNvSpPr>
          <p:nvPr/>
        </p:nvSpPr>
        <p:spPr bwMode="auto">
          <a:xfrm>
            <a:off x="3787775" y="1344613"/>
            <a:ext cx="15636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r>
              <a:rPr lang="fr-FR" altLang="fr-FR" sz="1800">
                <a:solidFill>
                  <a:srgbClr val="444444"/>
                </a:solidFill>
                <a:latin typeface="Whitney Book" pitchFamily="50" charset="0"/>
              </a:rPr>
              <a:t>Livraison du bâtiment</a:t>
            </a:r>
          </a:p>
        </p:txBody>
      </p:sp>
      <p:sp>
        <p:nvSpPr>
          <p:cNvPr id="31754" name="Rectangle 13">
            <a:extLst>
              <a:ext uri="{FF2B5EF4-FFF2-40B4-BE49-F238E27FC236}">
                <a16:creationId xmlns:a16="http://schemas.microsoft.com/office/drawing/2014/main" id="{C26F764F-D59C-4F89-BC83-DDEAEAE5DE2B}"/>
              </a:ext>
            </a:extLst>
          </p:cNvPr>
          <p:cNvSpPr>
            <a:spLocks/>
          </p:cNvSpPr>
          <p:nvPr/>
        </p:nvSpPr>
        <p:spPr bwMode="auto">
          <a:xfrm>
            <a:off x="5220494" y="2803604"/>
            <a:ext cx="3060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r>
              <a:rPr lang="fr-FR" altLang="fr-FR" sz="3200" dirty="0">
                <a:solidFill>
                  <a:srgbClr val="6EC5D7"/>
                </a:solidFill>
                <a:latin typeface="ScalaSans" pitchFamily="50" charset="0"/>
                <a:sym typeface="Raleway Light" charset="0"/>
              </a:rPr>
              <a:t>Usage</a:t>
            </a:r>
          </a:p>
        </p:txBody>
      </p:sp>
      <p:sp>
        <p:nvSpPr>
          <p:cNvPr id="31755" name="Rectangle 14">
            <a:extLst>
              <a:ext uri="{FF2B5EF4-FFF2-40B4-BE49-F238E27FC236}">
                <a16:creationId xmlns:a16="http://schemas.microsoft.com/office/drawing/2014/main" id="{36DA764D-2B2A-4DD4-9A83-9D28E5809BD8}"/>
              </a:ext>
            </a:extLst>
          </p:cNvPr>
          <p:cNvSpPr>
            <a:spLocks/>
          </p:cNvSpPr>
          <p:nvPr/>
        </p:nvSpPr>
        <p:spPr bwMode="auto">
          <a:xfrm>
            <a:off x="6011069" y="3347606"/>
            <a:ext cx="15636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r>
              <a:rPr lang="fr-FR" altLang="fr-FR" sz="1800" dirty="0">
                <a:solidFill>
                  <a:srgbClr val="444444"/>
                </a:solidFill>
                <a:latin typeface="Whitney Book" pitchFamily="50" charset="0"/>
              </a:rPr>
              <a:t>2 années d’exploitation</a:t>
            </a:r>
          </a:p>
        </p:txBody>
      </p:sp>
      <p:sp>
        <p:nvSpPr>
          <p:cNvPr id="31756" name="Rectangle 22">
            <a:extLst>
              <a:ext uri="{FF2B5EF4-FFF2-40B4-BE49-F238E27FC236}">
                <a16:creationId xmlns:a16="http://schemas.microsoft.com/office/drawing/2014/main" id="{58606481-2378-463F-9DC9-35A11E70F4BF}"/>
              </a:ext>
            </a:extLst>
          </p:cNvPr>
          <p:cNvSpPr>
            <a:spLocks/>
          </p:cNvSpPr>
          <p:nvPr/>
        </p:nvSpPr>
        <p:spPr bwMode="auto">
          <a:xfrm>
            <a:off x="4392613" y="2876550"/>
            <a:ext cx="1857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r>
              <a:rPr lang="fr-FR" altLang="fr-FR" sz="3200">
                <a:solidFill>
                  <a:srgbClr val="7EBE73"/>
                </a:solidFill>
                <a:latin typeface="ScalaSans" pitchFamily="50" charset="0"/>
                <a:sym typeface="Bebas" charset="0"/>
              </a:rPr>
              <a:t>2</a:t>
            </a:r>
          </a:p>
        </p:txBody>
      </p:sp>
      <p:sp>
        <p:nvSpPr>
          <p:cNvPr id="31757" name="Rectangle 23">
            <a:extLst>
              <a:ext uri="{FF2B5EF4-FFF2-40B4-BE49-F238E27FC236}">
                <a16:creationId xmlns:a16="http://schemas.microsoft.com/office/drawing/2014/main" id="{3055DBEC-1326-435D-B553-51AD6C79B21D}"/>
              </a:ext>
            </a:extLst>
          </p:cNvPr>
          <p:cNvSpPr>
            <a:spLocks/>
          </p:cNvSpPr>
          <p:nvPr/>
        </p:nvSpPr>
        <p:spPr bwMode="auto">
          <a:xfrm>
            <a:off x="6727825" y="1244600"/>
            <a:ext cx="1857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rIns="3810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r>
              <a:rPr lang="fr-FR" altLang="fr-FR" sz="3200">
                <a:solidFill>
                  <a:srgbClr val="6EC5D7"/>
                </a:solidFill>
                <a:latin typeface="ScalaSans" pitchFamily="50" charset="0"/>
                <a:sym typeface="Bebas" charset="0"/>
              </a:rPr>
              <a:t>3</a:t>
            </a:r>
          </a:p>
        </p:txBody>
      </p:sp>
      <p:cxnSp>
        <p:nvCxnSpPr>
          <p:cNvPr id="31758" name="AutoShape 25">
            <a:extLst>
              <a:ext uri="{FF2B5EF4-FFF2-40B4-BE49-F238E27FC236}">
                <a16:creationId xmlns:a16="http://schemas.microsoft.com/office/drawing/2014/main" id="{2FB55D59-3661-4234-A12B-B3DA36E2B980}"/>
              </a:ext>
            </a:extLst>
          </p:cNvPr>
          <p:cNvCxnSpPr>
            <a:cxnSpLocks noChangeShapeType="1"/>
            <a:stCxn id="5" idx="0"/>
            <a:endCxn id="6" idx="0"/>
          </p:cNvCxnSpPr>
          <p:nvPr/>
        </p:nvCxnSpPr>
        <p:spPr bwMode="auto">
          <a:xfrm>
            <a:off x="18594388" y="13096875"/>
            <a:ext cx="2905125" cy="0"/>
          </a:xfrm>
          <a:prstGeom prst="straightConnector1">
            <a:avLst/>
          </a:prstGeom>
          <a:noFill/>
          <a:ln w="12700">
            <a:solidFill>
              <a:srgbClr val="EBEB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759" name="Connecteur droit 28">
            <a:extLst>
              <a:ext uri="{FF2B5EF4-FFF2-40B4-BE49-F238E27FC236}">
                <a16:creationId xmlns:a16="http://schemas.microsoft.com/office/drawing/2014/main" id="{172A0A3C-63BB-493F-AA30-803FF53417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2436813"/>
            <a:ext cx="1692275" cy="0"/>
          </a:xfrm>
          <a:prstGeom prst="line">
            <a:avLst/>
          </a:prstGeom>
          <a:noFill/>
          <a:ln w="12700" algn="ctr">
            <a:solidFill>
              <a:srgbClr val="F23D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0" name="Connecteur droit 30">
            <a:extLst>
              <a:ext uri="{FF2B5EF4-FFF2-40B4-BE49-F238E27FC236}">
                <a16:creationId xmlns:a16="http://schemas.microsoft.com/office/drawing/2014/main" id="{14F0E992-B283-409F-B6F2-D2513822A3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2436813"/>
            <a:ext cx="1381125" cy="0"/>
          </a:xfrm>
          <a:prstGeom prst="line">
            <a:avLst/>
          </a:prstGeom>
          <a:noFill/>
          <a:ln w="12700" algn="ctr">
            <a:solidFill>
              <a:srgbClr val="F23D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1" name="Rectangle 1">
            <a:extLst>
              <a:ext uri="{FF2B5EF4-FFF2-40B4-BE49-F238E27FC236}">
                <a16:creationId xmlns:a16="http://schemas.microsoft.com/office/drawing/2014/main" id="{A214C440-98E9-4D24-AE3F-A76C0358D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1244600"/>
            <a:ext cx="344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/>
            <a:r>
              <a:rPr lang="fr-FR" altLang="fr-FR" sz="3200">
                <a:solidFill>
                  <a:srgbClr val="B75B1F"/>
                </a:solidFill>
                <a:latin typeface="ScalaSans" pitchFamily="50" charset="0"/>
                <a:sym typeface="Bebas" charset="0"/>
              </a:rPr>
              <a:t>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E921CB-07B0-44B9-B84A-2A020051B616}"/>
              </a:ext>
            </a:extLst>
          </p:cNvPr>
          <p:cNvSpPr txBox="1"/>
          <p:nvPr/>
        </p:nvSpPr>
        <p:spPr>
          <a:xfrm>
            <a:off x="107505" y="480171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04E33"/>
                </a:solidFill>
              </a:rPr>
              <a:t>0 Faisabilité Programme                                       </a:t>
            </a:r>
            <a:r>
              <a:rPr lang="fr-FR" sz="2800" b="1" dirty="0">
                <a:solidFill>
                  <a:srgbClr val="6EC5D7"/>
                </a:solidFill>
              </a:rPr>
              <a:t>4 Après Usages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BC698D-9CA0-4266-9D7D-757EDF422A67}"/>
              </a:ext>
            </a:extLst>
          </p:cNvPr>
          <p:cNvSpPr>
            <a:spLocks/>
          </p:cNvSpPr>
          <p:nvPr/>
        </p:nvSpPr>
        <p:spPr bwMode="auto">
          <a:xfrm>
            <a:off x="1833380" y="80963"/>
            <a:ext cx="51930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r>
              <a:rPr lang="fr-FR" altLang="fr-FR" sz="40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Raleway Light" charset="0"/>
              </a:rPr>
              <a:t>Phases d’évaluation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7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6ED1C8-F521-41AA-A30F-BAA2FD6D7F4C}"/>
              </a:ext>
            </a:extLst>
          </p:cNvPr>
          <p:cNvSpPr txBox="1"/>
          <p:nvPr/>
        </p:nvSpPr>
        <p:spPr>
          <a:xfrm>
            <a:off x="3402012" y="4272562"/>
            <a:ext cx="4879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444444"/>
                </a:solidFill>
                <a:latin typeface="Whitney Book" pitchFamily="50" charset="0"/>
              </a:rPr>
              <a:t>A venir: Un Guide de Management de projet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0B61036-FF94-4CF6-9B8E-9C89DA2B6554}"/>
              </a:ext>
            </a:extLst>
          </p:cNvPr>
          <p:cNvCxnSpPr/>
          <p:nvPr/>
        </p:nvCxnSpPr>
        <p:spPr bwMode="auto">
          <a:xfrm>
            <a:off x="2699792" y="4513684"/>
            <a:ext cx="527521" cy="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1300229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7F73-9EB7-4507-8C8E-9B775C01F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747" y="-778867"/>
            <a:ext cx="6074664" cy="2441448"/>
          </a:xfrm>
        </p:spPr>
        <p:txBody>
          <a:bodyPr>
            <a:normAutofit/>
          </a:bodyPr>
          <a:lstStyle/>
          <a:p>
            <a:r>
              <a:rPr lang="fr-FR" dirty="0"/>
              <a:t>CALCUL DES POINTS</a:t>
            </a:r>
          </a:p>
        </p:txBody>
      </p:sp>
      <p:sp>
        <p:nvSpPr>
          <p:cNvPr id="9" name="ZoneTexte 34">
            <a:extLst>
              <a:ext uri="{FF2B5EF4-FFF2-40B4-BE49-F238E27FC236}">
                <a16:creationId xmlns:a16="http://schemas.microsoft.com/office/drawing/2014/main" id="{9FE7730B-AAE8-4354-94C2-D49B364F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022" y="336063"/>
            <a:ext cx="6672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/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 niveaux de reconnaissance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455" y="1333512"/>
            <a:ext cx="1368152" cy="13681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990" y="1310582"/>
            <a:ext cx="1368152" cy="13681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706" y="1316287"/>
            <a:ext cx="1368152" cy="13681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327638"/>
            <a:ext cx="1368152" cy="1368152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8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451A5EA-E1BD-4257-B22B-4DB40D89D4C8}"/>
              </a:ext>
            </a:extLst>
          </p:cNvPr>
          <p:cNvCxnSpPr/>
          <p:nvPr/>
        </p:nvCxnSpPr>
        <p:spPr bwMode="auto">
          <a:xfrm flipH="1">
            <a:off x="1043608" y="1129308"/>
            <a:ext cx="2016224" cy="1555131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32E24A8-EC8C-4191-9504-957504574A1F}"/>
              </a:ext>
            </a:extLst>
          </p:cNvPr>
          <p:cNvCxnSpPr/>
          <p:nvPr/>
        </p:nvCxnSpPr>
        <p:spPr bwMode="auto">
          <a:xfrm flipH="1" flipV="1">
            <a:off x="1043608" y="1129308"/>
            <a:ext cx="2016224" cy="1555131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FD85020-A744-438D-BF4A-82B7D66A04F9}"/>
              </a:ext>
            </a:extLst>
          </p:cNvPr>
          <p:cNvSpPr txBox="1"/>
          <p:nvPr/>
        </p:nvSpPr>
        <p:spPr>
          <a:xfrm>
            <a:off x="3838497" y="1449414"/>
            <a:ext cx="144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95EF75A-CDB6-47DA-A369-CA1E2C05C1E7}"/>
              </a:ext>
            </a:extLst>
          </p:cNvPr>
          <p:cNvSpPr txBox="1"/>
          <p:nvPr/>
        </p:nvSpPr>
        <p:spPr>
          <a:xfrm>
            <a:off x="5587285" y="1449414"/>
            <a:ext cx="641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174C771-05DA-4EFC-8496-C1977172DAB4}"/>
              </a:ext>
            </a:extLst>
          </p:cNvPr>
          <p:cNvSpPr txBox="1"/>
          <p:nvPr/>
        </p:nvSpPr>
        <p:spPr>
          <a:xfrm>
            <a:off x="7295237" y="1443583"/>
            <a:ext cx="641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0D9A855-98F0-404B-8C9A-1E0CA9C93E77}"/>
              </a:ext>
            </a:extLst>
          </p:cNvPr>
          <p:cNvSpPr>
            <a:spLocks/>
          </p:cNvSpPr>
          <p:nvPr/>
        </p:nvSpPr>
        <p:spPr bwMode="auto">
          <a:xfrm>
            <a:off x="368081" y="3361556"/>
            <a:ext cx="79928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algn="ctr" eaLnBrk="1"/>
            <a:r>
              <a:rPr lang="fr-FR" altLang="fr-FR" sz="2400" b="1" dirty="0">
                <a:solidFill>
                  <a:srgbClr val="7D968A"/>
                </a:solidFill>
                <a:latin typeface="Gotham Narrow Ultra" pitchFamily="50" charset="0"/>
                <a:sym typeface="Raleway Light" charset="0"/>
              </a:rPr>
              <a:t>Des Prérequis incontournables </a:t>
            </a:r>
          </a:p>
          <a:p>
            <a:pPr algn="ctr" eaLnBrk="1"/>
            <a:r>
              <a:rPr lang="fr-FR" altLang="fr-FR" sz="2400" dirty="0">
                <a:solidFill>
                  <a:srgbClr val="7D968A"/>
                </a:solidFill>
                <a:latin typeface="Gotham Narrow Ultra" pitchFamily="50" charset="0"/>
                <a:sym typeface="Raleway Light" charset="0"/>
              </a:rPr>
              <a:t>pour l’obtention des médailles</a:t>
            </a:r>
          </a:p>
          <a:p>
            <a:pPr algn="ctr" eaLnBrk="1"/>
            <a:endParaRPr lang="fr-FR" altLang="fr-FR" sz="2400" dirty="0">
              <a:solidFill>
                <a:srgbClr val="7D968A"/>
              </a:solidFill>
              <a:latin typeface="Gotham Narrow Ultra" pitchFamily="50" charset="0"/>
              <a:sym typeface="Raleway Light" charset="0"/>
            </a:endParaRPr>
          </a:p>
          <a:p>
            <a:pPr algn="ctr" eaLnBrk="1"/>
            <a:r>
              <a:rPr lang="fr-FR" altLang="fr-FR" sz="2400" b="1" dirty="0">
                <a:solidFill>
                  <a:srgbClr val="7D968A"/>
                </a:solidFill>
                <a:latin typeface="Gotham Narrow Ultra" pitchFamily="50" charset="0"/>
                <a:sym typeface="Raleway Light" charset="0"/>
              </a:rPr>
              <a:t>Un score </a:t>
            </a:r>
            <a:r>
              <a:rPr lang="fr-FR" altLang="fr-FR" sz="2400" dirty="0">
                <a:solidFill>
                  <a:srgbClr val="7D968A"/>
                </a:solidFill>
                <a:latin typeface="Gotham Narrow Ultra" pitchFamily="50" charset="0"/>
                <a:sym typeface="Raleway Light" charset="0"/>
              </a:rPr>
              <a:t>à obtenir sur la base </a:t>
            </a:r>
          </a:p>
          <a:p>
            <a:pPr algn="ctr" eaLnBrk="1"/>
            <a:r>
              <a:rPr lang="fr-FR" altLang="fr-FR" sz="2400" dirty="0">
                <a:solidFill>
                  <a:srgbClr val="7D968A"/>
                </a:solidFill>
                <a:latin typeface="Gotham Narrow Ultra" pitchFamily="50" charset="0"/>
                <a:sym typeface="Raleway Light" charset="0"/>
              </a:rPr>
              <a:t>des </a:t>
            </a:r>
            <a:r>
              <a:rPr lang="fr-FR" altLang="fr-FR" sz="2400" b="1" dirty="0">
                <a:solidFill>
                  <a:srgbClr val="7D968A"/>
                </a:solidFill>
                <a:latin typeface="Gotham Narrow Ultra" pitchFamily="50" charset="0"/>
                <a:sym typeface="Raleway Light" charset="0"/>
              </a:rPr>
              <a:t>300 critères du référentiel </a:t>
            </a:r>
            <a:endParaRPr lang="fr-FR" altLang="fr-FR" sz="2000" dirty="0">
              <a:solidFill>
                <a:srgbClr val="7D968A"/>
              </a:solidFill>
              <a:latin typeface="Gotham Narrow Ultra" pitchFamily="50" charset="0"/>
              <a:sym typeface="Ralewa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us-titre 4">
            <a:extLst>
              <a:ext uri="{FF2B5EF4-FFF2-40B4-BE49-F238E27FC236}">
                <a16:creationId xmlns:a16="http://schemas.microsoft.com/office/drawing/2014/main" id="{1789F6FD-907F-4C97-83C6-49653DA66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11" y="2922018"/>
            <a:ext cx="7855487" cy="2736304"/>
          </a:xfrm>
        </p:spPr>
        <p:txBody>
          <a:bodyPr>
            <a:noAutofit/>
          </a:bodyPr>
          <a:lstStyle/>
          <a:p>
            <a:pPr algn="l"/>
            <a:r>
              <a:rPr lang="fr-FR" sz="3200" b="1" dirty="0">
                <a:solidFill>
                  <a:srgbClr val="7D968A"/>
                </a:solidFill>
              </a:rPr>
              <a:t>Grille du référentiel : 90 Points</a:t>
            </a:r>
          </a:p>
          <a:p>
            <a:pPr algn="l"/>
            <a:r>
              <a:rPr lang="fr-FR" sz="3200" b="1" dirty="0">
                <a:solidFill>
                  <a:srgbClr val="7D968A"/>
                </a:solidFill>
              </a:rPr>
              <a:t>Points supplémentaires de la commission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7D968A"/>
                </a:solidFill>
              </a:rPr>
              <a:t>Cohérence durable : 10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7D968A"/>
                </a:solidFill>
              </a:rPr>
              <a:t>Innovation : 5 points</a:t>
            </a:r>
          </a:p>
          <a:p>
            <a:pPr algn="l"/>
            <a:r>
              <a:rPr lang="fr-FR" sz="3200" b="1" dirty="0">
                <a:solidFill>
                  <a:srgbClr val="7D968A"/>
                </a:solidFill>
              </a:rPr>
              <a:t>3 niveaux de médaille (40, 60 et 80 points)</a:t>
            </a:r>
          </a:p>
        </p:txBody>
      </p:sp>
      <p:sp>
        <p:nvSpPr>
          <p:cNvPr id="9" name="ZoneTexte 34">
            <a:extLst>
              <a:ext uri="{FF2B5EF4-FFF2-40B4-BE49-F238E27FC236}">
                <a16:creationId xmlns:a16="http://schemas.microsoft.com/office/drawing/2014/main" id="{9FE7730B-AAE8-4354-94C2-D49B364F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49250"/>
            <a:ext cx="6076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fr-FR" altLang="fr-FR" sz="3600" i="1" dirty="0">
                <a:solidFill>
                  <a:srgbClr val="7D968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Calcul des points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869" y="1218541"/>
            <a:ext cx="1368152" cy="13681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404" y="1195611"/>
            <a:ext cx="1368152" cy="13681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201316"/>
            <a:ext cx="1368152" cy="1368152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96CAFFF5-E972-453E-B674-1DA8F3510876}"/>
              </a:ext>
            </a:extLst>
          </p:cNvPr>
          <p:cNvSpPr>
            <a:spLocks/>
          </p:cNvSpPr>
          <p:nvPr/>
        </p:nvSpPr>
        <p:spPr bwMode="auto">
          <a:xfrm>
            <a:off x="8732838" y="249238"/>
            <a:ext cx="17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defRPr>
            </a:lvl9pPr>
          </a:lstStyle>
          <a:p>
            <a:pPr algn="ctr" eaLnBrk="1"/>
            <a:fld id="{B50C85EC-024A-4BAE-B915-1151C2EBB713}" type="slidenum">
              <a:rPr lang="fr-FR" altLang="fr-FR" sz="1000">
                <a:solidFill>
                  <a:srgbClr val="FFFFFF"/>
                </a:solidFill>
              </a:rPr>
              <a:pPr algn="ctr" eaLnBrk="1"/>
              <a:t>9</a:t>
            </a:fld>
            <a:endParaRPr lang="fr-FR" altLang="fr-FR" sz="1000">
              <a:solidFill>
                <a:srgbClr val="FFFFFF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FD85020-A744-438D-BF4A-82B7D66A04F9}"/>
              </a:ext>
            </a:extLst>
          </p:cNvPr>
          <p:cNvSpPr txBox="1"/>
          <p:nvPr/>
        </p:nvSpPr>
        <p:spPr>
          <a:xfrm>
            <a:off x="2931911" y="1334443"/>
            <a:ext cx="144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95EF75A-CDB6-47DA-A369-CA1E2C05C1E7}"/>
              </a:ext>
            </a:extLst>
          </p:cNvPr>
          <p:cNvSpPr txBox="1"/>
          <p:nvPr/>
        </p:nvSpPr>
        <p:spPr>
          <a:xfrm>
            <a:off x="4680699" y="1334443"/>
            <a:ext cx="641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174C771-05DA-4EFC-8496-C1977172DAB4}"/>
              </a:ext>
            </a:extLst>
          </p:cNvPr>
          <p:cNvSpPr txBox="1"/>
          <p:nvPr/>
        </p:nvSpPr>
        <p:spPr>
          <a:xfrm>
            <a:off x="6388651" y="1328612"/>
            <a:ext cx="641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77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 - 37_Custom Layout">
  <a:themeElements>
    <a:clrScheme name="palette EVBDM">
      <a:dk1>
        <a:srgbClr val="F23D46"/>
      </a:dk1>
      <a:lt1>
        <a:srgbClr val="6EC5D7"/>
      </a:lt1>
      <a:dk2>
        <a:srgbClr val="7EBE73"/>
      </a:dk2>
      <a:lt2>
        <a:srgbClr val="FAF5EB"/>
      </a:lt2>
      <a:accent1>
        <a:srgbClr val="7D968A"/>
      </a:accent1>
      <a:accent2>
        <a:srgbClr val="FFC000"/>
      </a:accent2>
      <a:accent3>
        <a:srgbClr val="A5452B"/>
      </a:accent3>
      <a:accent4>
        <a:srgbClr val="C0BEAF"/>
      </a:accent4>
      <a:accent5>
        <a:srgbClr val="BCBF96"/>
      </a:accent5>
      <a:accent6>
        <a:srgbClr val="E8B7B7"/>
      </a:accent6>
      <a:hlink>
        <a:srgbClr val="6EC5D7"/>
      </a:hlink>
      <a:folHlink>
        <a:srgbClr val="A5452B"/>
      </a:folHlink>
    </a:clrScheme>
    <a:fontScheme name="Office Theme - 37_Custom Layout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712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 Light" pitchFamily="34" charset="0"/>
            <a:ea typeface="Calibri Light" pitchFamily="34" charset="0"/>
            <a:cs typeface="Calibri Light" pitchFamily="34" charset="0"/>
            <a:sym typeface="Calibri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712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 Light" pitchFamily="34" charset="0"/>
            <a:ea typeface="Calibri Light" pitchFamily="34" charset="0"/>
            <a:cs typeface="Calibri Light" pitchFamily="34" charset="0"/>
            <a:sym typeface="Calibri Light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 - 35_Custom Layout">
  <a:themeElements>
    <a:clrScheme name="palette EVBDM">
      <a:dk1>
        <a:srgbClr val="F23D46"/>
      </a:dk1>
      <a:lt1>
        <a:srgbClr val="6EC5D7"/>
      </a:lt1>
      <a:dk2>
        <a:srgbClr val="7EBE73"/>
      </a:dk2>
      <a:lt2>
        <a:srgbClr val="FAF5EB"/>
      </a:lt2>
      <a:accent1>
        <a:srgbClr val="7D968A"/>
      </a:accent1>
      <a:accent2>
        <a:srgbClr val="FFC000"/>
      </a:accent2>
      <a:accent3>
        <a:srgbClr val="A5452B"/>
      </a:accent3>
      <a:accent4>
        <a:srgbClr val="C0BEAF"/>
      </a:accent4>
      <a:accent5>
        <a:srgbClr val="BCBF96"/>
      </a:accent5>
      <a:accent6>
        <a:srgbClr val="E8B7B7"/>
      </a:accent6>
      <a:hlink>
        <a:srgbClr val="6EC5D7"/>
      </a:hlink>
      <a:folHlink>
        <a:srgbClr val="A5452B"/>
      </a:folHlink>
    </a:clrScheme>
    <a:fontScheme name="Office Theme - 35_Custom Layout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712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 Light" pitchFamily="34" charset="0"/>
            <a:ea typeface="Calibri Light" pitchFamily="34" charset="0"/>
            <a:cs typeface="Calibri Light" pitchFamily="34" charset="0"/>
            <a:sym typeface="Calibri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712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 Light" pitchFamily="34" charset="0"/>
            <a:ea typeface="Calibri Light" pitchFamily="34" charset="0"/>
            <a:cs typeface="Calibri Light" pitchFamily="34" charset="0"/>
            <a:sym typeface="Calibri Light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 - 9_Custom Layout">
  <a:themeElements>
    <a:clrScheme name="palette EVBDM">
      <a:dk1>
        <a:srgbClr val="F23D46"/>
      </a:dk1>
      <a:lt1>
        <a:srgbClr val="6EC5D7"/>
      </a:lt1>
      <a:dk2>
        <a:srgbClr val="7EBE73"/>
      </a:dk2>
      <a:lt2>
        <a:srgbClr val="FAF5EB"/>
      </a:lt2>
      <a:accent1>
        <a:srgbClr val="7D968A"/>
      </a:accent1>
      <a:accent2>
        <a:srgbClr val="FFC000"/>
      </a:accent2>
      <a:accent3>
        <a:srgbClr val="A5452B"/>
      </a:accent3>
      <a:accent4>
        <a:srgbClr val="C0BEAF"/>
      </a:accent4>
      <a:accent5>
        <a:srgbClr val="BCBF96"/>
      </a:accent5>
      <a:accent6>
        <a:srgbClr val="E8B7B7"/>
      </a:accent6>
      <a:hlink>
        <a:srgbClr val="6EC5D7"/>
      </a:hlink>
      <a:folHlink>
        <a:srgbClr val="A5452B"/>
      </a:folHlink>
    </a:clrScheme>
    <a:fontScheme name="Office Theme - 9_Custom Layout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712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 Light" pitchFamily="34" charset="0"/>
            <a:ea typeface="Calibri Light" pitchFamily="34" charset="0"/>
            <a:cs typeface="Calibri Light" pitchFamily="34" charset="0"/>
            <a:sym typeface="Calibri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712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 Light" pitchFamily="34" charset="0"/>
            <a:ea typeface="Calibri Light" pitchFamily="34" charset="0"/>
            <a:cs typeface="Calibri Light" pitchFamily="34" charset="0"/>
            <a:sym typeface="Calibri Light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 - 40_Custom Layout">
  <a:themeElements>
    <a:clrScheme name="palette EVBDM">
      <a:dk1>
        <a:srgbClr val="F23D46"/>
      </a:dk1>
      <a:lt1>
        <a:srgbClr val="6EC5D7"/>
      </a:lt1>
      <a:dk2>
        <a:srgbClr val="7EBE73"/>
      </a:dk2>
      <a:lt2>
        <a:srgbClr val="FAF5EB"/>
      </a:lt2>
      <a:accent1>
        <a:srgbClr val="7D968A"/>
      </a:accent1>
      <a:accent2>
        <a:srgbClr val="FFC000"/>
      </a:accent2>
      <a:accent3>
        <a:srgbClr val="A5452B"/>
      </a:accent3>
      <a:accent4>
        <a:srgbClr val="C0BEAF"/>
      </a:accent4>
      <a:accent5>
        <a:srgbClr val="BCBF96"/>
      </a:accent5>
      <a:accent6>
        <a:srgbClr val="E8B7B7"/>
      </a:accent6>
      <a:hlink>
        <a:srgbClr val="6EC5D7"/>
      </a:hlink>
      <a:folHlink>
        <a:srgbClr val="A5452B"/>
      </a:folHlink>
    </a:clrScheme>
    <a:fontScheme name="Office Theme - 40_Custom Layout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712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 Light" pitchFamily="34" charset="0"/>
            <a:ea typeface="Calibri Light" pitchFamily="34" charset="0"/>
            <a:cs typeface="Calibri Light" pitchFamily="34" charset="0"/>
            <a:sym typeface="Calibri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71278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 Light" pitchFamily="34" charset="0"/>
            <a:ea typeface="Calibri Light" pitchFamily="34" charset="0"/>
            <a:cs typeface="Calibri Light" pitchFamily="34" charset="0"/>
            <a:sym typeface="Calibri Light" pitchFamily="34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EBFE4"/>
      </a:accent1>
      <a:accent2>
        <a:srgbClr val="4DD6B0"/>
      </a:accent2>
      <a:accent3>
        <a:srgbClr val="FFFFFF"/>
      </a:accent3>
      <a:accent4>
        <a:srgbClr val="000000"/>
      </a:accent4>
      <a:accent5>
        <a:srgbClr val="B6DCEF"/>
      </a:accent5>
      <a:accent6>
        <a:srgbClr val="45C29F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11532</TotalTime>
  <Words>2740</Words>
  <Application>Microsoft Office PowerPoint</Application>
  <PresentationFormat>Affichage à l'écran (16:10)</PresentationFormat>
  <Paragraphs>386</Paragraphs>
  <Slides>35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35</vt:i4>
      </vt:variant>
    </vt:vector>
  </HeadingPairs>
  <TitlesOfParts>
    <vt:vector size="51" baseType="lpstr">
      <vt:lpstr>Arial</vt:lpstr>
      <vt:lpstr>Bebas</vt:lpstr>
      <vt:lpstr>Calibri</vt:lpstr>
      <vt:lpstr>Calibri Light</vt:lpstr>
      <vt:lpstr>Gotham</vt:lpstr>
      <vt:lpstr>Gotham Narrow Ultra</vt:lpstr>
      <vt:lpstr>Helvetica</vt:lpstr>
      <vt:lpstr>Raleway Light</vt:lpstr>
      <vt:lpstr>Scala Sans-Bold SC Italic</vt:lpstr>
      <vt:lpstr>ScalaSans</vt:lpstr>
      <vt:lpstr>Segoe UI Black</vt:lpstr>
      <vt:lpstr>Whitney Book</vt:lpstr>
      <vt:lpstr>Office Theme - 37_Custom Layout</vt:lpstr>
      <vt:lpstr>Office Theme - 35_Custom Layout</vt:lpstr>
      <vt:lpstr>Office Theme - 9_Custom Layout</vt:lpstr>
      <vt:lpstr>Office Theme - 40_Custom Layout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CALCUL DES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Soazig Allaire</dc:creator>
  <cp:lastModifiedBy>Utilisateur Windows</cp:lastModifiedBy>
  <cp:revision>762</cp:revision>
  <cp:lastPrinted>2019-01-09T15:38:11Z</cp:lastPrinted>
  <dcterms:modified xsi:type="dcterms:W3CDTF">2019-10-11T10:15:54Z</dcterms:modified>
</cp:coreProperties>
</file>