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 id="2147483660" r:id="rId2"/>
    <p:sldMasterId id="2147483751" r:id="rId3"/>
    <p:sldMasterId id="2147483746" r:id="rId4"/>
    <p:sldMasterId id="2147483748" r:id="rId5"/>
    <p:sldMasterId id="2147483749" r:id="rId6"/>
    <p:sldMasterId id="2147483767" r:id="rId7"/>
    <p:sldMasterId id="2147483779" r:id="rId8"/>
    <p:sldMasterId id="2147483782" r:id="rId9"/>
  </p:sldMasterIdLst>
  <p:notesMasterIdLst>
    <p:notesMasterId r:id="rId25"/>
  </p:notesMasterIdLst>
  <p:handoutMasterIdLst>
    <p:handoutMasterId r:id="rId26"/>
  </p:handoutMasterIdLst>
  <p:sldIdLst>
    <p:sldId id="337" r:id="rId10"/>
    <p:sldId id="369" r:id="rId11"/>
    <p:sldId id="387" r:id="rId12"/>
    <p:sldId id="378" r:id="rId13"/>
    <p:sldId id="376" r:id="rId14"/>
    <p:sldId id="377" r:id="rId15"/>
    <p:sldId id="379" r:id="rId16"/>
    <p:sldId id="380" r:id="rId17"/>
    <p:sldId id="381" r:id="rId18"/>
    <p:sldId id="382" r:id="rId19"/>
    <p:sldId id="383" r:id="rId20"/>
    <p:sldId id="384" r:id="rId21"/>
    <p:sldId id="385" r:id="rId22"/>
    <p:sldId id="386" r:id="rId23"/>
    <p:sldId id="366" r:id="rId24"/>
  </p:sldIdLst>
  <p:sldSz cx="9144000" cy="5143500" type="screen16x9"/>
  <p:notesSz cx="6808788" cy="9940925"/>
  <p:defaultTextStyle>
    <a:defPPr>
      <a:defRPr lang="fr-FR"/>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Windows" initials="U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666699"/>
    <a:srgbClr val="02BBCE"/>
    <a:srgbClr val="09AED5"/>
    <a:srgbClr val="008000"/>
    <a:srgbClr val="90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2" autoAdjust="0"/>
    <p:restoredTop sz="90601" autoAdjust="0"/>
  </p:normalViewPr>
  <p:slideViewPr>
    <p:cSldViewPr snapToGrid="0" snapToObjects="1">
      <p:cViewPr varScale="1">
        <p:scale>
          <a:sx n="138" d="100"/>
          <a:sy n="138" d="100"/>
        </p:scale>
        <p:origin x="68" y="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4020"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308BB-B66F-4294-9C96-C79D506218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A5F0D09-DDFD-48C0-9717-CCC356C30E78}">
      <dgm:prSet phldrT="[Texte]" custT="1"/>
      <dgm:spPr/>
      <dgm:t>
        <a:bodyPr/>
        <a:lstStyle/>
        <a:p>
          <a:r>
            <a:rPr lang="fr-FR" sz="1200" b="1" dirty="0" smtClean="0">
              <a:solidFill>
                <a:schemeClr val="bg1"/>
              </a:solidFill>
              <a:latin typeface="+mj-lt"/>
              <a:ea typeface="MS PGothic" pitchFamily="34" charset="-128"/>
            </a:rPr>
            <a:t>Emission de GES en 2018: </a:t>
          </a:r>
        </a:p>
        <a:p>
          <a:r>
            <a:rPr lang="fr-FR" sz="1200" b="1" dirty="0" smtClean="0">
              <a:solidFill>
                <a:schemeClr val="bg1"/>
              </a:solidFill>
              <a:latin typeface="+mj-lt"/>
              <a:ea typeface="MS PGothic" pitchFamily="34" charset="-128"/>
            </a:rPr>
            <a:t>87 000 Tonnes de CO2 </a:t>
          </a:r>
          <a:endParaRPr lang="fr-FR" sz="1200" dirty="0">
            <a:solidFill>
              <a:schemeClr val="bg1"/>
            </a:solidFill>
            <a:latin typeface="+mj-lt"/>
          </a:endParaRPr>
        </a:p>
      </dgm:t>
    </dgm:pt>
    <dgm:pt modelId="{2B30C808-1DE2-4DE7-BF99-D48C326E433E}" type="parTrans" cxnId="{FD909BF6-21D4-45DF-AA1F-EBBAC435985C}">
      <dgm:prSet/>
      <dgm:spPr/>
      <dgm:t>
        <a:bodyPr/>
        <a:lstStyle/>
        <a:p>
          <a:endParaRPr lang="fr-FR" sz="1400"/>
        </a:p>
      </dgm:t>
    </dgm:pt>
    <dgm:pt modelId="{BD707E5C-800A-4608-98AC-36AC434368D3}" type="sibTrans" cxnId="{FD909BF6-21D4-45DF-AA1F-EBBAC435985C}">
      <dgm:prSet/>
      <dgm:spPr/>
      <dgm:t>
        <a:bodyPr/>
        <a:lstStyle/>
        <a:p>
          <a:endParaRPr lang="fr-FR" sz="1400"/>
        </a:p>
      </dgm:t>
    </dgm:pt>
    <dgm:pt modelId="{DC7E7FC6-44AE-43B0-8C74-E8BABA4D6D0F}">
      <dgm:prSet phldrT="[Texte]" custT="1"/>
      <dgm:spPr/>
      <dgm:t>
        <a:bodyPr/>
        <a:lstStyle/>
        <a:p>
          <a:r>
            <a:rPr lang="fr-FR" sz="1200" b="1" dirty="0" smtClean="0">
              <a:solidFill>
                <a:schemeClr val="bg1"/>
              </a:solidFill>
              <a:latin typeface="+mj-lt"/>
              <a:ea typeface="MS PGothic" pitchFamily="34" charset="-128"/>
            </a:rPr>
            <a:t>L’énergie des bâtiments:</a:t>
          </a:r>
        </a:p>
        <a:p>
          <a:r>
            <a:rPr lang="fr-FR" sz="1200" b="1" dirty="0" smtClean="0">
              <a:solidFill>
                <a:schemeClr val="bg1"/>
              </a:solidFill>
              <a:latin typeface="+mj-lt"/>
              <a:ea typeface="MS PGothic" pitchFamily="34" charset="-128"/>
            </a:rPr>
            <a:t>1/3 de nos émissions</a:t>
          </a:r>
          <a:endParaRPr lang="fr-FR" sz="1200" b="1" dirty="0">
            <a:solidFill>
              <a:schemeClr val="bg1"/>
            </a:solidFill>
            <a:latin typeface="+mj-lt"/>
            <a:ea typeface="MS PGothic" pitchFamily="34" charset="-128"/>
          </a:endParaRPr>
        </a:p>
      </dgm:t>
    </dgm:pt>
    <dgm:pt modelId="{18CC5D6B-A808-4F77-B929-5434B9F94B61}" type="parTrans" cxnId="{ED62E71A-2022-487D-9ACF-05813DC5B612}">
      <dgm:prSet/>
      <dgm:spPr/>
      <dgm:t>
        <a:bodyPr/>
        <a:lstStyle/>
        <a:p>
          <a:endParaRPr lang="fr-FR" sz="1400"/>
        </a:p>
      </dgm:t>
    </dgm:pt>
    <dgm:pt modelId="{6BCEE441-9F0D-4F38-ACD4-A0E22B582BA1}" type="sibTrans" cxnId="{ED62E71A-2022-487D-9ACF-05813DC5B612}">
      <dgm:prSet/>
      <dgm:spPr/>
      <dgm:t>
        <a:bodyPr/>
        <a:lstStyle/>
        <a:p>
          <a:endParaRPr lang="fr-FR" sz="1400"/>
        </a:p>
      </dgm:t>
    </dgm:pt>
    <dgm:pt modelId="{524410F9-9AD0-4DFD-B0AB-17E5C01399A2}">
      <dgm:prSet phldrT="[Texte]" custT="1"/>
      <dgm:spPr/>
      <dgm:t>
        <a:bodyPr/>
        <a:lstStyle/>
        <a:p>
          <a:r>
            <a:rPr lang="fr-FR" sz="1200" b="1" dirty="0" smtClean="0">
              <a:solidFill>
                <a:schemeClr val="bg1"/>
              </a:solidFill>
              <a:latin typeface="+mj-lt"/>
              <a:ea typeface="MS PGothic" pitchFamily="34" charset="-128"/>
            </a:rPr>
            <a:t>2 leviers :</a:t>
          </a:r>
        </a:p>
        <a:p>
          <a:r>
            <a:rPr lang="fr-FR" sz="1200" b="1" dirty="0" smtClean="0">
              <a:solidFill>
                <a:schemeClr val="bg1"/>
              </a:solidFill>
              <a:latin typeface="+mj-lt"/>
              <a:ea typeface="MS PGothic" pitchFamily="34" charset="-128"/>
            </a:rPr>
            <a:t>Baisse des consommations</a:t>
          </a:r>
        </a:p>
        <a:p>
          <a:r>
            <a:rPr lang="fr-FR" sz="1200" b="1" dirty="0" smtClean="0">
              <a:solidFill>
                <a:schemeClr val="bg1"/>
              </a:solidFill>
              <a:latin typeface="+mj-lt"/>
              <a:ea typeface="MS PGothic" pitchFamily="34" charset="-128"/>
            </a:rPr>
            <a:t>&amp; développement des ENR</a:t>
          </a:r>
          <a:endParaRPr lang="fr-FR" sz="1200" b="1" dirty="0">
            <a:solidFill>
              <a:schemeClr val="bg1"/>
            </a:solidFill>
            <a:latin typeface="+mj-lt"/>
            <a:ea typeface="MS PGothic" pitchFamily="34" charset="-128"/>
          </a:endParaRPr>
        </a:p>
      </dgm:t>
    </dgm:pt>
    <dgm:pt modelId="{8C2E6C22-1C9F-4D63-B0A4-FBA4C985BEE8}" type="parTrans" cxnId="{8D1F8FC9-1F43-400D-80FC-F6DF904C89B9}">
      <dgm:prSet/>
      <dgm:spPr/>
      <dgm:t>
        <a:bodyPr/>
        <a:lstStyle/>
        <a:p>
          <a:endParaRPr lang="fr-FR" sz="1400"/>
        </a:p>
      </dgm:t>
    </dgm:pt>
    <dgm:pt modelId="{82458A78-0708-473B-AD8E-D1BB66E82352}" type="sibTrans" cxnId="{8D1F8FC9-1F43-400D-80FC-F6DF904C89B9}">
      <dgm:prSet/>
      <dgm:spPr/>
      <dgm:t>
        <a:bodyPr/>
        <a:lstStyle/>
        <a:p>
          <a:endParaRPr lang="fr-FR" sz="1400"/>
        </a:p>
      </dgm:t>
    </dgm:pt>
    <dgm:pt modelId="{82DC6019-F9BE-4D94-AC32-58748CF863F9}" type="pres">
      <dgm:prSet presAssocID="{483308BB-B66F-4294-9C96-C79D5062185E}" presName="linear" presStyleCnt="0">
        <dgm:presLayoutVars>
          <dgm:dir/>
          <dgm:animLvl val="lvl"/>
          <dgm:resizeHandles val="exact"/>
        </dgm:presLayoutVars>
      </dgm:prSet>
      <dgm:spPr/>
      <dgm:t>
        <a:bodyPr/>
        <a:lstStyle/>
        <a:p>
          <a:endParaRPr lang="fr-FR"/>
        </a:p>
      </dgm:t>
    </dgm:pt>
    <dgm:pt modelId="{72D034C1-0098-439B-BB1F-03F1852EA985}" type="pres">
      <dgm:prSet presAssocID="{9A5F0D09-DDFD-48C0-9717-CCC356C30E78}" presName="parentLin" presStyleCnt="0"/>
      <dgm:spPr/>
    </dgm:pt>
    <dgm:pt modelId="{5CB1A282-BD42-44B5-AE37-0FC31BBC5FD7}" type="pres">
      <dgm:prSet presAssocID="{9A5F0D09-DDFD-48C0-9717-CCC356C30E78}" presName="parentLeftMargin" presStyleLbl="node1" presStyleIdx="0" presStyleCnt="3"/>
      <dgm:spPr/>
      <dgm:t>
        <a:bodyPr/>
        <a:lstStyle/>
        <a:p>
          <a:endParaRPr lang="fr-FR"/>
        </a:p>
      </dgm:t>
    </dgm:pt>
    <dgm:pt modelId="{9D2A1065-20C8-4F76-807E-78E70CCA9504}" type="pres">
      <dgm:prSet presAssocID="{9A5F0D09-DDFD-48C0-9717-CCC356C30E78}" presName="parentText" presStyleLbl="node1" presStyleIdx="0" presStyleCnt="3" custScaleX="142857" custScaleY="148654" custLinFactNeighborY="0">
        <dgm:presLayoutVars>
          <dgm:chMax val="0"/>
          <dgm:bulletEnabled val="1"/>
        </dgm:presLayoutVars>
      </dgm:prSet>
      <dgm:spPr/>
      <dgm:t>
        <a:bodyPr/>
        <a:lstStyle/>
        <a:p>
          <a:endParaRPr lang="fr-FR"/>
        </a:p>
      </dgm:t>
    </dgm:pt>
    <dgm:pt modelId="{8647D114-4271-49D2-870D-E7B8D235C385}" type="pres">
      <dgm:prSet presAssocID="{9A5F0D09-DDFD-48C0-9717-CCC356C30E78}" presName="negativeSpace" presStyleCnt="0"/>
      <dgm:spPr/>
    </dgm:pt>
    <dgm:pt modelId="{A691D3B4-BBC5-4576-9C7A-EF889254F563}" type="pres">
      <dgm:prSet presAssocID="{9A5F0D09-DDFD-48C0-9717-CCC356C30E78}" presName="childText" presStyleLbl="conFgAcc1" presStyleIdx="0" presStyleCnt="3">
        <dgm:presLayoutVars>
          <dgm:bulletEnabled val="1"/>
        </dgm:presLayoutVars>
      </dgm:prSet>
      <dgm:spPr/>
    </dgm:pt>
    <dgm:pt modelId="{90F3F8ED-E4CE-4895-84B7-586240A09AC4}" type="pres">
      <dgm:prSet presAssocID="{BD707E5C-800A-4608-98AC-36AC434368D3}" presName="spaceBetweenRectangles" presStyleCnt="0"/>
      <dgm:spPr/>
    </dgm:pt>
    <dgm:pt modelId="{2E0CD79C-B609-474D-A91B-26F7DBDA63DE}" type="pres">
      <dgm:prSet presAssocID="{DC7E7FC6-44AE-43B0-8C74-E8BABA4D6D0F}" presName="parentLin" presStyleCnt="0"/>
      <dgm:spPr/>
    </dgm:pt>
    <dgm:pt modelId="{8BAABEB8-564A-4909-BC68-5ECFAE3DC934}" type="pres">
      <dgm:prSet presAssocID="{DC7E7FC6-44AE-43B0-8C74-E8BABA4D6D0F}" presName="parentLeftMargin" presStyleLbl="node1" presStyleIdx="0" presStyleCnt="3"/>
      <dgm:spPr/>
      <dgm:t>
        <a:bodyPr/>
        <a:lstStyle/>
        <a:p>
          <a:endParaRPr lang="fr-FR"/>
        </a:p>
      </dgm:t>
    </dgm:pt>
    <dgm:pt modelId="{12BE3FD4-5E7D-4F28-80DB-D537A2AB90F6}" type="pres">
      <dgm:prSet presAssocID="{DC7E7FC6-44AE-43B0-8C74-E8BABA4D6D0F}" presName="parentText" presStyleLbl="node1" presStyleIdx="1" presStyleCnt="3" custScaleX="142857" custScaleY="143738">
        <dgm:presLayoutVars>
          <dgm:chMax val="0"/>
          <dgm:bulletEnabled val="1"/>
        </dgm:presLayoutVars>
      </dgm:prSet>
      <dgm:spPr/>
      <dgm:t>
        <a:bodyPr/>
        <a:lstStyle/>
        <a:p>
          <a:endParaRPr lang="fr-FR"/>
        </a:p>
      </dgm:t>
    </dgm:pt>
    <dgm:pt modelId="{524E293B-CFEC-4A35-8B97-B87DF72DE8F0}" type="pres">
      <dgm:prSet presAssocID="{DC7E7FC6-44AE-43B0-8C74-E8BABA4D6D0F}" presName="negativeSpace" presStyleCnt="0"/>
      <dgm:spPr/>
    </dgm:pt>
    <dgm:pt modelId="{F896E144-09E7-4EA8-B84A-661CF53B9BF7}" type="pres">
      <dgm:prSet presAssocID="{DC7E7FC6-44AE-43B0-8C74-E8BABA4D6D0F}" presName="childText" presStyleLbl="conFgAcc1" presStyleIdx="1" presStyleCnt="3">
        <dgm:presLayoutVars>
          <dgm:bulletEnabled val="1"/>
        </dgm:presLayoutVars>
      </dgm:prSet>
      <dgm:spPr/>
    </dgm:pt>
    <dgm:pt modelId="{62EB459D-69EF-415D-A870-03C379904094}" type="pres">
      <dgm:prSet presAssocID="{6BCEE441-9F0D-4F38-ACD4-A0E22B582BA1}" presName="spaceBetweenRectangles" presStyleCnt="0"/>
      <dgm:spPr/>
    </dgm:pt>
    <dgm:pt modelId="{E717B026-6BD8-407E-8754-05FD669460B7}" type="pres">
      <dgm:prSet presAssocID="{524410F9-9AD0-4DFD-B0AB-17E5C01399A2}" presName="parentLin" presStyleCnt="0"/>
      <dgm:spPr/>
    </dgm:pt>
    <dgm:pt modelId="{14BC0F34-464E-40B5-9718-0DB078F2A53E}" type="pres">
      <dgm:prSet presAssocID="{524410F9-9AD0-4DFD-B0AB-17E5C01399A2}" presName="parentLeftMargin" presStyleLbl="node1" presStyleIdx="1" presStyleCnt="3"/>
      <dgm:spPr/>
      <dgm:t>
        <a:bodyPr/>
        <a:lstStyle/>
        <a:p>
          <a:endParaRPr lang="fr-FR"/>
        </a:p>
      </dgm:t>
    </dgm:pt>
    <dgm:pt modelId="{BD359D30-86FB-4D91-9F2A-0B0507660A47}" type="pres">
      <dgm:prSet presAssocID="{524410F9-9AD0-4DFD-B0AB-17E5C01399A2}" presName="parentText" presStyleLbl="node1" presStyleIdx="2" presStyleCnt="3" custScaleX="142857" custScaleY="201182">
        <dgm:presLayoutVars>
          <dgm:chMax val="0"/>
          <dgm:bulletEnabled val="1"/>
        </dgm:presLayoutVars>
      </dgm:prSet>
      <dgm:spPr/>
      <dgm:t>
        <a:bodyPr/>
        <a:lstStyle/>
        <a:p>
          <a:endParaRPr lang="fr-FR"/>
        </a:p>
      </dgm:t>
    </dgm:pt>
    <dgm:pt modelId="{14D91570-2EA7-4699-9D5B-53267764ABCE}" type="pres">
      <dgm:prSet presAssocID="{524410F9-9AD0-4DFD-B0AB-17E5C01399A2}" presName="negativeSpace" presStyleCnt="0"/>
      <dgm:spPr/>
    </dgm:pt>
    <dgm:pt modelId="{E4044B51-1C20-4D0E-B88D-D0C50226143E}" type="pres">
      <dgm:prSet presAssocID="{524410F9-9AD0-4DFD-B0AB-17E5C01399A2}" presName="childText" presStyleLbl="conFgAcc1" presStyleIdx="2" presStyleCnt="3">
        <dgm:presLayoutVars>
          <dgm:bulletEnabled val="1"/>
        </dgm:presLayoutVars>
      </dgm:prSet>
      <dgm:spPr/>
    </dgm:pt>
  </dgm:ptLst>
  <dgm:cxnLst>
    <dgm:cxn modelId="{50886250-2E80-4790-942A-F9B6364ADB93}" type="presOf" srcId="{9A5F0D09-DDFD-48C0-9717-CCC356C30E78}" destId="{5CB1A282-BD42-44B5-AE37-0FC31BBC5FD7}" srcOrd="0" destOrd="0" presId="urn:microsoft.com/office/officeart/2005/8/layout/list1"/>
    <dgm:cxn modelId="{59221F03-D4B6-4E2E-A387-FB6417EE3C5A}" type="presOf" srcId="{524410F9-9AD0-4DFD-B0AB-17E5C01399A2}" destId="{14BC0F34-464E-40B5-9718-0DB078F2A53E}" srcOrd="0" destOrd="0" presId="urn:microsoft.com/office/officeart/2005/8/layout/list1"/>
    <dgm:cxn modelId="{223E4226-0DE4-41AE-89F8-ED302EFA9F85}" type="presOf" srcId="{483308BB-B66F-4294-9C96-C79D5062185E}" destId="{82DC6019-F9BE-4D94-AC32-58748CF863F9}" srcOrd="0" destOrd="0" presId="urn:microsoft.com/office/officeart/2005/8/layout/list1"/>
    <dgm:cxn modelId="{25221076-A8EA-4097-A4E8-5E7B9311A4A8}" type="presOf" srcId="{DC7E7FC6-44AE-43B0-8C74-E8BABA4D6D0F}" destId="{12BE3FD4-5E7D-4F28-80DB-D537A2AB90F6}" srcOrd="1" destOrd="0" presId="urn:microsoft.com/office/officeart/2005/8/layout/list1"/>
    <dgm:cxn modelId="{4F6087BE-0F5C-4B12-90F2-471E5E026D4D}" type="presOf" srcId="{DC7E7FC6-44AE-43B0-8C74-E8BABA4D6D0F}" destId="{8BAABEB8-564A-4909-BC68-5ECFAE3DC934}" srcOrd="0" destOrd="0" presId="urn:microsoft.com/office/officeart/2005/8/layout/list1"/>
    <dgm:cxn modelId="{82F169D8-A817-485C-9E12-6E020BE4C461}" type="presOf" srcId="{9A5F0D09-DDFD-48C0-9717-CCC356C30E78}" destId="{9D2A1065-20C8-4F76-807E-78E70CCA9504}" srcOrd="1" destOrd="0" presId="urn:microsoft.com/office/officeart/2005/8/layout/list1"/>
    <dgm:cxn modelId="{5ECA7F56-608E-4F24-8A16-54C0471CD77C}" type="presOf" srcId="{524410F9-9AD0-4DFD-B0AB-17E5C01399A2}" destId="{BD359D30-86FB-4D91-9F2A-0B0507660A47}" srcOrd="1" destOrd="0" presId="urn:microsoft.com/office/officeart/2005/8/layout/list1"/>
    <dgm:cxn modelId="{8D1F8FC9-1F43-400D-80FC-F6DF904C89B9}" srcId="{483308BB-B66F-4294-9C96-C79D5062185E}" destId="{524410F9-9AD0-4DFD-B0AB-17E5C01399A2}" srcOrd="2" destOrd="0" parTransId="{8C2E6C22-1C9F-4D63-B0A4-FBA4C985BEE8}" sibTransId="{82458A78-0708-473B-AD8E-D1BB66E82352}"/>
    <dgm:cxn modelId="{FD909BF6-21D4-45DF-AA1F-EBBAC435985C}" srcId="{483308BB-B66F-4294-9C96-C79D5062185E}" destId="{9A5F0D09-DDFD-48C0-9717-CCC356C30E78}" srcOrd="0" destOrd="0" parTransId="{2B30C808-1DE2-4DE7-BF99-D48C326E433E}" sibTransId="{BD707E5C-800A-4608-98AC-36AC434368D3}"/>
    <dgm:cxn modelId="{ED62E71A-2022-487D-9ACF-05813DC5B612}" srcId="{483308BB-B66F-4294-9C96-C79D5062185E}" destId="{DC7E7FC6-44AE-43B0-8C74-E8BABA4D6D0F}" srcOrd="1" destOrd="0" parTransId="{18CC5D6B-A808-4F77-B929-5434B9F94B61}" sibTransId="{6BCEE441-9F0D-4F38-ACD4-A0E22B582BA1}"/>
    <dgm:cxn modelId="{A9FD10FA-F540-43B8-AE26-C15C9F19513D}" type="presParOf" srcId="{82DC6019-F9BE-4D94-AC32-58748CF863F9}" destId="{72D034C1-0098-439B-BB1F-03F1852EA985}" srcOrd="0" destOrd="0" presId="urn:microsoft.com/office/officeart/2005/8/layout/list1"/>
    <dgm:cxn modelId="{3FD99ECD-EF58-4473-8AAD-DD6FACFC1C3C}" type="presParOf" srcId="{72D034C1-0098-439B-BB1F-03F1852EA985}" destId="{5CB1A282-BD42-44B5-AE37-0FC31BBC5FD7}" srcOrd="0" destOrd="0" presId="urn:microsoft.com/office/officeart/2005/8/layout/list1"/>
    <dgm:cxn modelId="{A143FDDC-F070-407F-AFBC-283DD76C6BF6}" type="presParOf" srcId="{72D034C1-0098-439B-BB1F-03F1852EA985}" destId="{9D2A1065-20C8-4F76-807E-78E70CCA9504}" srcOrd="1" destOrd="0" presId="urn:microsoft.com/office/officeart/2005/8/layout/list1"/>
    <dgm:cxn modelId="{870BC07D-262F-4FB7-A231-284B6FDEDADF}" type="presParOf" srcId="{82DC6019-F9BE-4D94-AC32-58748CF863F9}" destId="{8647D114-4271-49D2-870D-E7B8D235C385}" srcOrd="1" destOrd="0" presId="urn:microsoft.com/office/officeart/2005/8/layout/list1"/>
    <dgm:cxn modelId="{CCB0EBB6-F83B-4FFE-80E2-7FAA93892357}" type="presParOf" srcId="{82DC6019-F9BE-4D94-AC32-58748CF863F9}" destId="{A691D3B4-BBC5-4576-9C7A-EF889254F563}" srcOrd="2" destOrd="0" presId="urn:microsoft.com/office/officeart/2005/8/layout/list1"/>
    <dgm:cxn modelId="{E6031756-8161-41D1-8015-84E293D6607B}" type="presParOf" srcId="{82DC6019-F9BE-4D94-AC32-58748CF863F9}" destId="{90F3F8ED-E4CE-4895-84B7-586240A09AC4}" srcOrd="3" destOrd="0" presId="urn:microsoft.com/office/officeart/2005/8/layout/list1"/>
    <dgm:cxn modelId="{3F4A4185-392D-43A5-BC17-B1290B560518}" type="presParOf" srcId="{82DC6019-F9BE-4D94-AC32-58748CF863F9}" destId="{2E0CD79C-B609-474D-A91B-26F7DBDA63DE}" srcOrd="4" destOrd="0" presId="urn:microsoft.com/office/officeart/2005/8/layout/list1"/>
    <dgm:cxn modelId="{273CD180-F9D1-4817-B77C-A6224E194DBB}" type="presParOf" srcId="{2E0CD79C-B609-474D-A91B-26F7DBDA63DE}" destId="{8BAABEB8-564A-4909-BC68-5ECFAE3DC934}" srcOrd="0" destOrd="0" presId="urn:microsoft.com/office/officeart/2005/8/layout/list1"/>
    <dgm:cxn modelId="{460B0D5D-832F-4D44-8D88-689937104B92}" type="presParOf" srcId="{2E0CD79C-B609-474D-A91B-26F7DBDA63DE}" destId="{12BE3FD4-5E7D-4F28-80DB-D537A2AB90F6}" srcOrd="1" destOrd="0" presId="urn:microsoft.com/office/officeart/2005/8/layout/list1"/>
    <dgm:cxn modelId="{975423F6-B389-4911-9770-28BC993F6205}" type="presParOf" srcId="{82DC6019-F9BE-4D94-AC32-58748CF863F9}" destId="{524E293B-CFEC-4A35-8B97-B87DF72DE8F0}" srcOrd="5" destOrd="0" presId="urn:microsoft.com/office/officeart/2005/8/layout/list1"/>
    <dgm:cxn modelId="{500038BC-5A8E-44C1-A01E-ECD4AF526DCA}" type="presParOf" srcId="{82DC6019-F9BE-4D94-AC32-58748CF863F9}" destId="{F896E144-09E7-4EA8-B84A-661CF53B9BF7}" srcOrd="6" destOrd="0" presId="urn:microsoft.com/office/officeart/2005/8/layout/list1"/>
    <dgm:cxn modelId="{DE72EE93-2D87-4136-B6E0-238E6E982E67}" type="presParOf" srcId="{82DC6019-F9BE-4D94-AC32-58748CF863F9}" destId="{62EB459D-69EF-415D-A870-03C379904094}" srcOrd="7" destOrd="0" presId="urn:microsoft.com/office/officeart/2005/8/layout/list1"/>
    <dgm:cxn modelId="{3FE3EE5B-EFA9-4381-84C1-C757C18F8EB6}" type="presParOf" srcId="{82DC6019-F9BE-4D94-AC32-58748CF863F9}" destId="{E717B026-6BD8-407E-8754-05FD669460B7}" srcOrd="8" destOrd="0" presId="urn:microsoft.com/office/officeart/2005/8/layout/list1"/>
    <dgm:cxn modelId="{8EE91A8E-94BB-4DEE-8304-86EA6739405B}" type="presParOf" srcId="{E717B026-6BD8-407E-8754-05FD669460B7}" destId="{14BC0F34-464E-40B5-9718-0DB078F2A53E}" srcOrd="0" destOrd="0" presId="urn:microsoft.com/office/officeart/2005/8/layout/list1"/>
    <dgm:cxn modelId="{3FB7FFF0-D46C-49B8-AC53-E16BA2A7EAFD}" type="presParOf" srcId="{E717B026-6BD8-407E-8754-05FD669460B7}" destId="{BD359D30-86FB-4D91-9F2A-0B0507660A47}" srcOrd="1" destOrd="0" presId="urn:microsoft.com/office/officeart/2005/8/layout/list1"/>
    <dgm:cxn modelId="{0C471EDC-CD9E-473E-A6F9-28DFE0047C1F}" type="presParOf" srcId="{82DC6019-F9BE-4D94-AC32-58748CF863F9}" destId="{14D91570-2EA7-4699-9D5B-53267764ABCE}" srcOrd="9" destOrd="0" presId="urn:microsoft.com/office/officeart/2005/8/layout/list1"/>
    <dgm:cxn modelId="{5DC3E64F-ABBA-4C3C-B68C-8FF259BF7B78}" type="presParOf" srcId="{82DC6019-F9BE-4D94-AC32-58748CF863F9}" destId="{E4044B51-1C20-4D0E-B88D-D0C50226143E}"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1D3B4-BBC5-4576-9C7A-EF889254F563}">
      <dsp:nvSpPr>
        <dsp:cNvPr id="0" name=""/>
        <dsp:cNvSpPr/>
      </dsp:nvSpPr>
      <dsp:spPr>
        <a:xfrm>
          <a:off x="0" y="320988"/>
          <a:ext cx="201726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2A1065-20C8-4F76-807E-78E70CCA9504}">
      <dsp:nvSpPr>
        <dsp:cNvPr id="0" name=""/>
        <dsp:cNvSpPr/>
      </dsp:nvSpPr>
      <dsp:spPr>
        <a:xfrm>
          <a:off x="96036" y="639"/>
          <a:ext cx="1920729" cy="4827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73" tIns="0" rIns="53373" bIns="0" numCol="1" spcCol="1270" anchor="ctr" anchorCtr="0">
          <a:noAutofit/>
        </a:bodyPr>
        <a:lstStyle/>
        <a:p>
          <a:pPr lvl="0" algn="l" defTabSz="533400">
            <a:lnSpc>
              <a:spcPct val="90000"/>
            </a:lnSpc>
            <a:spcBef>
              <a:spcPct val="0"/>
            </a:spcBef>
            <a:spcAft>
              <a:spcPct val="35000"/>
            </a:spcAft>
          </a:pPr>
          <a:r>
            <a:rPr lang="fr-FR" sz="1200" b="1" kern="1200" dirty="0" smtClean="0">
              <a:solidFill>
                <a:schemeClr val="bg1"/>
              </a:solidFill>
              <a:latin typeface="+mj-lt"/>
              <a:ea typeface="MS PGothic" pitchFamily="34" charset="-128"/>
            </a:rPr>
            <a:t>Emission de GES en 2018: </a:t>
          </a:r>
        </a:p>
        <a:p>
          <a:pPr lvl="0" algn="l" defTabSz="533400">
            <a:lnSpc>
              <a:spcPct val="90000"/>
            </a:lnSpc>
            <a:spcBef>
              <a:spcPct val="0"/>
            </a:spcBef>
            <a:spcAft>
              <a:spcPct val="35000"/>
            </a:spcAft>
          </a:pPr>
          <a:r>
            <a:rPr lang="fr-FR" sz="1200" b="1" kern="1200" dirty="0" smtClean="0">
              <a:solidFill>
                <a:schemeClr val="bg1"/>
              </a:solidFill>
              <a:latin typeface="+mj-lt"/>
              <a:ea typeface="MS PGothic" pitchFamily="34" charset="-128"/>
            </a:rPr>
            <a:t>87 000 Tonnes de CO2 </a:t>
          </a:r>
          <a:endParaRPr lang="fr-FR" sz="1200" kern="1200" dirty="0">
            <a:solidFill>
              <a:schemeClr val="bg1"/>
            </a:solidFill>
            <a:latin typeface="+mj-lt"/>
          </a:endParaRPr>
        </a:p>
      </dsp:txBody>
      <dsp:txXfrm>
        <a:off x="119600" y="24203"/>
        <a:ext cx="1873601" cy="435581"/>
      </dsp:txXfrm>
    </dsp:sp>
    <dsp:sp modelId="{F896E144-09E7-4EA8-B84A-661CF53B9BF7}">
      <dsp:nvSpPr>
        <dsp:cNvPr id="0" name=""/>
        <dsp:cNvSpPr/>
      </dsp:nvSpPr>
      <dsp:spPr>
        <a:xfrm>
          <a:off x="0" y="961974"/>
          <a:ext cx="201726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E3FD4-5E7D-4F28-80DB-D537A2AB90F6}">
      <dsp:nvSpPr>
        <dsp:cNvPr id="0" name=""/>
        <dsp:cNvSpPr/>
      </dsp:nvSpPr>
      <dsp:spPr>
        <a:xfrm>
          <a:off x="96036" y="657588"/>
          <a:ext cx="1920729" cy="4667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73" tIns="0" rIns="53373" bIns="0" numCol="1" spcCol="1270" anchor="ctr" anchorCtr="0">
          <a:noAutofit/>
        </a:bodyPr>
        <a:lstStyle/>
        <a:p>
          <a:pPr lvl="0" algn="l" defTabSz="533400">
            <a:lnSpc>
              <a:spcPct val="90000"/>
            </a:lnSpc>
            <a:spcBef>
              <a:spcPct val="0"/>
            </a:spcBef>
            <a:spcAft>
              <a:spcPct val="35000"/>
            </a:spcAft>
          </a:pPr>
          <a:r>
            <a:rPr lang="fr-FR" sz="1200" b="1" kern="1200" dirty="0" smtClean="0">
              <a:solidFill>
                <a:schemeClr val="bg1"/>
              </a:solidFill>
              <a:latin typeface="+mj-lt"/>
              <a:ea typeface="MS PGothic" pitchFamily="34" charset="-128"/>
            </a:rPr>
            <a:t>L’énergie des bâtiments:</a:t>
          </a:r>
        </a:p>
        <a:p>
          <a:pPr lvl="0" algn="l" defTabSz="533400">
            <a:lnSpc>
              <a:spcPct val="90000"/>
            </a:lnSpc>
            <a:spcBef>
              <a:spcPct val="0"/>
            </a:spcBef>
            <a:spcAft>
              <a:spcPct val="35000"/>
            </a:spcAft>
          </a:pPr>
          <a:r>
            <a:rPr lang="fr-FR" sz="1200" b="1" kern="1200" dirty="0" smtClean="0">
              <a:solidFill>
                <a:schemeClr val="bg1"/>
              </a:solidFill>
              <a:latin typeface="+mj-lt"/>
              <a:ea typeface="MS PGothic" pitchFamily="34" charset="-128"/>
            </a:rPr>
            <a:t>1/3 de nos émissions</a:t>
          </a:r>
          <a:endParaRPr lang="fr-FR" sz="1200" b="1" kern="1200" dirty="0">
            <a:solidFill>
              <a:schemeClr val="bg1"/>
            </a:solidFill>
            <a:latin typeface="+mj-lt"/>
            <a:ea typeface="MS PGothic" pitchFamily="34" charset="-128"/>
          </a:endParaRPr>
        </a:p>
      </dsp:txBody>
      <dsp:txXfrm>
        <a:off x="118821" y="680373"/>
        <a:ext cx="1875159" cy="421176"/>
      </dsp:txXfrm>
    </dsp:sp>
    <dsp:sp modelId="{E4044B51-1C20-4D0E-B88D-D0C50226143E}">
      <dsp:nvSpPr>
        <dsp:cNvPr id="0" name=""/>
        <dsp:cNvSpPr/>
      </dsp:nvSpPr>
      <dsp:spPr>
        <a:xfrm>
          <a:off x="0" y="1789492"/>
          <a:ext cx="201726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59D30-86FB-4D91-9F2A-0B0507660A47}">
      <dsp:nvSpPr>
        <dsp:cNvPr id="0" name=""/>
        <dsp:cNvSpPr/>
      </dsp:nvSpPr>
      <dsp:spPr>
        <a:xfrm>
          <a:off x="96036" y="1298574"/>
          <a:ext cx="1920729" cy="653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73" tIns="0" rIns="53373" bIns="0" numCol="1" spcCol="1270" anchor="ctr" anchorCtr="0">
          <a:noAutofit/>
        </a:bodyPr>
        <a:lstStyle/>
        <a:p>
          <a:pPr lvl="0" algn="l" defTabSz="533400">
            <a:lnSpc>
              <a:spcPct val="90000"/>
            </a:lnSpc>
            <a:spcBef>
              <a:spcPct val="0"/>
            </a:spcBef>
            <a:spcAft>
              <a:spcPct val="35000"/>
            </a:spcAft>
          </a:pPr>
          <a:r>
            <a:rPr lang="fr-FR" sz="1200" b="1" kern="1200" dirty="0" smtClean="0">
              <a:solidFill>
                <a:schemeClr val="bg1"/>
              </a:solidFill>
              <a:latin typeface="+mj-lt"/>
              <a:ea typeface="MS PGothic" pitchFamily="34" charset="-128"/>
            </a:rPr>
            <a:t>2 leviers :</a:t>
          </a:r>
        </a:p>
        <a:p>
          <a:pPr lvl="0" algn="l" defTabSz="533400">
            <a:lnSpc>
              <a:spcPct val="90000"/>
            </a:lnSpc>
            <a:spcBef>
              <a:spcPct val="0"/>
            </a:spcBef>
            <a:spcAft>
              <a:spcPct val="35000"/>
            </a:spcAft>
          </a:pPr>
          <a:r>
            <a:rPr lang="fr-FR" sz="1200" b="1" kern="1200" dirty="0" smtClean="0">
              <a:solidFill>
                <a:schemeClr val="bg1"/>
              </a:solidFill>
              <a:latin typeface="+mj-lt"/>
              <a:ea typeface="MS PGothic" pitchFamily="34" charset="-128"/>
            </a:rPr>
            <a:t>Baisse des consommations</a:t>
          </a:r>
        </a:p>
        <a:p>
          <a:pPr lvl="0" algn="l" defTabSz="533400">
            <a:lnSpc>
              <a:spcPct val="90000"/>
            </a:lnSpc>
            <a:spcBef>
              <a:spcPct val="0"/>
            </a:spcBef>
            <a:spcAft>
              <a:spcPct val="35000"/>
            </a:spcAft>
          </a:pPr>
          <a:r>
            <a:rPr lang="fr-FR" sz="1200" b="1" kern="1200" dirty="0" smtClean="0">
              <a:solidFill>
                <a:schemeClr val="bg1"/>
              </a:solidFill>
              <a:latin typeface="+mj-lt"/>
              <a:ea typeface="MS PGothic" pitchFamily="34" charset="-128"/>
            </a:rPr>
            <a:t>&amp; développement des ENR</a:t>
          </a:r>
          <a:endParaRPr lang="fr-FR" sz="1200" b="1" kern="1200" dirty="0">
            <a:solidFill>
              <a:schemeClr val="bg1"/>
            </a:solidFill>
            <a:latin typeface="+mj-lt"/>
            <a:ea typeface="MS PGothic" pitchFamily="34" charset="-128"/>
          </a:endParaRPr>
        </a:p>
      </dsp:txBody>
      <dsp:txXfrm>
        <a:off x="127926" y="1330464"/>
        <a:ext cx="1856949" cy="5894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217" cy="497524"/>
          </a:xfrm>
          <a:prstGeom prst="rect">
            <a:avLst/>
          </a:prstGeom>
        </p:spPr>
        <p:txBody>
          <a:bodyPr vert="horz" lIns="91556" tIns="45779" rIns="91556" bIns="45779" rtlCol="0"/>
          <a:lstStyle>
            <a:lvl1pPr algn="l" eaLnBrk="1" fontAlgn="auto" hangingPunct="1">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sz="quarter" idx="1"/>
          </p:nvPr>
        </p:nvSpPr>
        <p:spPr>
          <a:xfrm>
            <a:off x="3855982" y="0"/>
            <a:ext cx="2951217" cy="497524"/>
          </a:xfrm>
          <a:prstGeom prst="rect">
            <a:avLst/>
          </a:prstGeom>
        </p:spPr>
        <p:txBody>
          <a:bodyPr vert="horz" wrap="square" lIns="91556" tIns="45779" rIns="91556" bIns="45779" numCol="1" anchor="t" anchorCtr="0" compatLnSpc="1">
            <a:prstTxWarp prst="textNoShape">
              <a:avLst/>
            </a:prstTxWarp>
          </a:bodyPr>
          <a:lstStyle>
            <a:lvl1pPr algn="r" eaLnBrk="1" hangingPunct="1">
              <a:defRPr sz="1200">
                <a:cs typeface="+mn-cs"/>
              </a:defRPr>
            </a:lvl1pPr>
          </a:lstStyle>
          <a:p>
            <a:pPr>
              <a:defRPr/>
            </a:pPr>
            <a:fld id="{9C2ADB88-6365-4240-891D-160B5137EF52}" type="datetimeFigureOut">
              <a:rPr lang="fr-FR"/>
              <a:pPr>
                <a:defRPr/>
              </a:pPr>
              <a:t>15/12/2020</a:t>
            </a:fld>
            <a:endParaRPr lang="fr-FR" dirty="0"/>
          </a:p>
        </p:txBody>
      </p:sp>
      <p:sp>
        <p:nvSpPr>
          <p:cNvPr id="4" name="Espace réservé du pied de page 3"/>
          <p:cNvSpPr>
            <a:spLocks noGrp="1"/>
          </p:cNvSpPr>
          <p:nvPr>
            <p:ph type="ftr" sz="quarter" idx="2"/>
          </p:nvPr>
        </p:nvSpPr>
        <p:spPr>
          <a:xfrm>
            <a:off x="0" y="9441812"/>
            <a:ext cx="2951217" cy="497524"/>
          </a:xfrm>
          <a:prstGeom prst="rect">
            <a:avLst/>
          </a:prstGeom>
        </p:spPr>
        <p:txBody>
          <a:bodyPr vert="horz" lIns="91556" tIns="45779" rIns="91556" bIns="45779" rtlCol="0" anchor="b"/>
          <a:lstStyle>
            <a:lvl1pPr algn="l" eaLnBrk="1" fontAlgn="auto" hangingPunct="1">
              <a:spcBef>
                <a:spcPts val="0"/>
              </a:spcBef>
              <a:spcAft>
                <a:spcPts val="0"/>
              </a:spcAft>
              <a:defRPr sz="1200">
                <a:latin typeface="+mn-lt"/>
                <a:ea typeface="+mn-ea"/>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55982" y="9441812"/>
            <a:ext cx="2951217" cy="497524"/>
          </a:xfrm>
          <a:prstGeom prst="rect">
            <a:avLst/>
          </a:prstGeom>
        </p:spPr>
        <p:txBody>
          <a:bodyPr vert="horz" wrap="square" lIns="91556" tIns="45779" rIns="91556" bIns="45779" numCol="1" anchor="b" anchorCtr="0" compatLnSpc="1">
            <a:prstTxWarp prst="textNoShape">
              <a:avLst/>
            </a:prstTxWarp>
          </a:bodyPr>
          <a:lstStyle>
            <a:lvl1pPr algn="r" eaLnBrk="1" hangingPunct="1">
              <a:defRPr sz="1200">
                <a:cs typeface="+mn-cs"/>
              </a:defRPr>
            </a:lvl1pPr>
          </a:lstStyle>
          <a:p>
            <a:pPr>
              <a:defRPr/>
            </a:pPr>
            <a:fld id="{CD025AA9-1DE1-41CE-845E-07B7CF404FB4}" type="slidenum">
              <a:rPr lang="fr-FR" altLang="fr-FR"/>
              <a:pPr>
                <a:defRPr/>
              </a:pPr>
              <a:t>‹N°›</a:t>
            </a:fld>
            <a:endParaRPr lang="fr-FR" altLang="fr-FR" dirty="0"/>
          </a:p>
        </p:txBody>
      </p:sp>
    </p:spTree>
    <p:extLst>
      <p:ext uri="{BB962C8B-B14F-4D97-AF65-F5344CB8AC3E}">
        <p14:creationId xmlns:p14="http://schemas.microsoft.com/office/powerpoint/2010/main" val="3036430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217" cy="497524"/>
          </a:xfrm>
          <a:prstGeom prst="rect">
            <a:avLst/>
          </a:prstGeom>
        </p:spPr>
        <p:txBody>
          <a:bodyPr vert="horz" lIns="91556" tIns="45779" rIns="91556" bIns="45779" rtlCol="0"/>
          <a:lstStyle>
            <a:lvl1pPr algn="l" eaLnBrk="1" fontAlgn="auto" hangingPunct="1">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idx="1"/>
          </p:nvPr>
        </p:nvSpPr>
        <p:spPr>
          <a:xfrm>
            <a:off x="3855982" y="0"/>
            <a:ext cx="2951217" cy="497524"/>
          </a:xfrm>
          <a:prstGeom prst="rect">
            <a:avLst/>
          </a:prstGeom>
        </p:spPr>
        <p:txBody>
          <a:bodyPr vert="horz" wrap="square" lIns="91556" tIns="45779" rIns="91556" bIns="45779" numCol="1" anchor="t" anchorCtr="0" compatLnSpc="1">
            <a:prstTxWarp prst="textNoShape">
              <a:avLst/>
            </a:prstTxWarp>
          </a:bodyPr>
          <a:lstStyle>
            <a:lvl1pPr algn="r" eaLnBrk="1" hangingPunct="1">
              <a:defRPr sz="1200">
                <a:cs typeface="+mn-cs"/>
              </a:defRPr>
            </a:lvl1pPr>
          </a:lstStyle>
          <a:p>
            <a:pPr>
              <a:defRPr/>
            </a:pPr>
            <a:fld id="{D6AD2D37-D9B8-49F0-89FF-62949D7DF4B8}" type="datetimeFigureOut">
              <a:rPr lang="fr-FR"/>
              <a:pPr>
                <a:defRPr/>
              </a:pPr>
              <a:t>15/12/2020</a:t>
            </a:fld>
            <a:endParaRPr lang="fr-FR" dirty="0"/>
          </a:p>
        </p:txBody>
      </p:sp>
      <p:sp>
        <p:nvSpPr>
          <p:cNvPr id="4" name="Espace réservé de l'image des diapositives 3"/>
          <p:cNvSpPr>
            <a:spLocks noGrp="1" noRot="1" noChangeAspect="1"/>
          </p:cNvSpPr>
          <p:nvPr>
            <p:ph type="sldImg" idx="2"/>
          </p:nvPr>
        </p:nvSpPr>
        <p:spPr>
          <a:xfrm>
            <a:off x="90488" y="744538"/>
            <a:ext cx="6627812" cy="3729037"/>
          </a:xfrm>
          <a:prstGeom prst="rect">
            <a:avLst/>
          </a:prstGeom>
          <a:noFill/>
          <a:ln w="12700">
            <a:solidFill>
              <a:prstClr val="black"/>
            </a:solidFill>
          </a:ln>
        </p:spPr>
        <p:txBody>
          <a:bodyPr vert="horz" lIns="91556" tIns="45779" rIns="91556" bIns="45779" rtlCol="0" anchor="ctr"/>
          <a:lstStyle/>
          <a:p>
            <a:pPr lvl="0"/>
            <a:endParaRPr lang="fr-FR" noProof="0" dirty="0"/>
          </a:p>
        </p:txBody>
      </p:sp>
      <p:sp>
        <p:nvSpPr>
          <p:cNvPr id="5" name="Espace réservé des commentaires 4"/>
          <p:cNvSpPr>
            <a:spLocks noGrp="1"/>
          </p:cNvSpPr>
          <p:nvPr>
            <p:ph type="body" sz="quarter" idx="3"/>
          </p:nvPr>
        </p:nvSpPr>
        <p:spPr>
          <a:xfrm>
            <a:off x="680562" y="4722497"/>
            <a:ext cx="5447666" cy="4472939"/>
          </a:xfrm>
          <a:prstGeom prst="rect">
            <a:avLst/>
          </a:prstGeom>
        </p:spPr>
        <p:txBody>
          <a:bodyPr vert="horz" wrap="square" lIns="91556" tIns="45779" rIns="91556" bIns="4577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812"/>
            <a:ext cx="2951217" cy="497524"/>
          </a:xfrm>
          <a:prstGeom prst="rect">
            <a:avLst/>
          </a:prstGeom>
        </p:spPr>
        <p:txBody>
          <a:bodyPr vert="horz" lIns="91556" tIns="45779" rIns="91556" bIns="45779" rtlCol="0" anchor="b"/>
          <a:lstStyle>
            <a:lvl1pPr algn="l" eaLnBrk="1" fontAlgn="auto" hangingPunct="1">
              <a:spcBef>
                <a:spcPts val="0"/>
              </a:spcBef>
              <a:spcAft>
                <a:spcPts val="0"/>
              </a:spcAft>
              <a:defRPr sz="1200">
                <a:latin typeface="+mn-lt"/>
                <a:ea typeface="+mn-ea"/>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55982" y="9441812"/>
            <a:ext cx="2951217" cy="497524"/>
          </a:xfrm>
          <a:prstGeom prst="rect">
            <a:avLst/>
          </a:prstGeom>
        </p:spPr>
        <p:txBody>
          <a:bodyPr vert="horz" wrap="square" lIns="91556" tIns="45779" rIns="91556" bIns="45779" numCol="1" anchor="b" anchorCtr="0" compatLnSpc="1">
            <a:prstTxWarp prst="textNoShape">
              <a:avLst/>
            </a:prstTxWarp>
          </a:bodyPr>
          <a:lstStyle>
            <a:lvl1pPr algn="r" eaLnBrk="1" hangingPunct="1">
              <a:defRPr sz="1200">
                <a:cs typeface="+mn-cs"/>
              </a:defRPr>
            </a:lvl1pPr>
          </a:lstStyle>
          <a:p>
            <a:pPr>
              <a:defRPr/>
            </a:pPr>
            <a:fld id="{82E68302-371E-4ADB-821D-9A095C000436}" type="slidenum">
              <a:rPr lang="fr-FR" altLang="fr-FR"/>
              <a:pPr>
                <a:defRPr/>
              </a:pPr>
              <a:t>‹N°›</a:t>
            </a:fld>
            <a:endParaRPr lang="fr-FR" altLang="fr-FR" dirty="0"/>
          </a:p>
        </p:txBody>
      </p:sp>
    </p:spTree>
    <p:extLst>
      <p:ext uri="{BB962C8B-B14F-4D97-AF65-F5344CB8AC3E}">
        <p14:creationId xmlns:p14="http://schemas.microsoft.com/office/powerpoint/2010/main" val="39922880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82E68302-371E-4ADB-821D-9A095C000436}" type="slidenum">
              <a:rPr lang="fr-FR" altLang="fr-FR" smtClean="0"/>
              <a:pPr>
                <a:defRPr/>
              </a:pPr>
              <a:t>1</a:t>
            </a:fld>
            <a:endParaRPr lang="fr-FR" altLang="fr-FR" dirty="0"/>
          </a:p>
        </p:txBody>
      </p:sp>
      <p:sp>
        <p:nvSpPr>
          <p:cNvPr id="5" name="Espace réservé des commentaires 4"/>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277373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3801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1000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1511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82E68302-371E-4ADB-821D-9A095C000436}" type="slidenum">
              <a:rPr lang="fr-FR" altLang="fr-FR" smtClean="0"/>
              <a:pPr>
                <a:defRPr/>
              </a:pPr>
              <a:t>15</a:t>
            </a:fld>
            <a:endParaRPr lang="fr-FR" altLang="fr-FR" dirty="0"/>
          </a:p>
        </p:txBody>
      </p:sp>
      <p:sp>
        <p:nvSpPr>
          <p:cNvPr id="5" name="Espace réservé des commentaires 4"/>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277373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9323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8422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9781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2036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6426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7674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4431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Sujet sur accompagnateur 2</a:t>
            </a:r>
            <a:r>
              <a:rPr lang="fr-FR" baseline="0" dirty="0"/>
              <a:t> ans après livraison.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E68302-371E-4ADB-821D-9A095C000436}"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9433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287200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57200" y="4767263"/>
            <a:ext cx="2133600" cy="274637"/>
          </a:xfrm>
          <a:prstGeom prst="rect">
            <a:avLst/>
          </a:prstGeom>
        </p:spPr>
        <p:txBody>
          <a:bodyPr/>
          <a:lstStyle/>
          <a:p>
            <a:fld id="{D02E0215-44E7-4991-BDF7-85AEFD55C94B}" type="datetime1">
              <a:rPr lang="fr-FR" smtClean="0"/>
              <a:t>15/12/2020</a:t>
            </a:fld>
            <a:endParaRPr lang="fr-FR" dirty="0"/>
          </a:p>
        </p:txBody>
      </p:sp>
      <p:sp>
        <p:nvSpPr>
          <p:cNvPr id="4" name="Espace réservé du pied de page 3"/>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177138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4637"/>
          </a:xfrm>
          <a:prstGeom prst="rect">
            <a:avLst/>
          </a:prstGeom>
        </p:spPr>
        <p:txBody>
          <a:bodyPr/>
          <a:lstStyle/>
          <a:p>
            <a:fld id="{F1DB441C-A38E-4CD1-B4DA-83DEAF9D8058}" type="datetime1">
              <a:rPr lang="fr-FR" smtClean="0"/>
              <a:t>15/12/2020</a:t>
            </a:fld>
            <a:endParaRPr lang="fr-FR" dirty="0"/>
          </a:p>
        </p:txBody>
      </p:sp>
      <p:sp>
        <p:nvSpPr>
          <p:cNvPr id="3" name="Espace réservé du pied de page 2"/>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182688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4767263"/>
            <a:ext cx="2133600" cy="274637"/>
          </a:xfrm>
          <a:prstGeom prst="rect">
            <a:avLst/>
          </a:prstGeom>
        </p:spPr>
        <p:txBody>
          <a:bodyPr/>
          <a:lstStyle/>
          <a:p>
            <a:fld id="{1300A8D6-0DBF-4676-8C8D-7A4026C7FA19}" type="datetime1">
              <a:rPr lang="fr-FR" smtClean="0"/>
              <a:t>15/12/2020</a:t>
            </a:fld>
            <a:endParaRPr lang="fr-FR" dirty="0"/>
          </a:p>
        </p:txBody>
      </p:sp>
      <p:sp>
        <p:nvSpPr>
          <p:cNvPr id="6" name="Espace réservé du pied de page 5"/>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200422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4767263"/>
            <a:ext cx="2133600" cy="274637"/>
          </a:xfrm>
          <a:prstGeom prst="rect">
            <a:avLst/>
          </a:prstGeom>
        </p:spPr>
        <p:txBody>
          <a:bodyPr/>
          <a:lstStyle/>
          <a:p>
            <a:fld id="{D2F91048-D3F5-4B94-8E52-8D9FFA135A4E}" type="datetime1">
              <a:rPr lang="fr-FR" smtClean="0"/>
              <a:t>15/12/2020</a:t>
            </a:fld>
            <a:endParaRPr lang="fr-FR" dirty="0"/>
          </a:p>
        </p:txBody>
      </p:sp>
      <p:sp>
        <p:nvSpPr>
          <p:cNvPr id="6" name="Espace réservé du pied de page 5"/>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137003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200150"/>
            <a:ext cx="8229600" cy="339407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3"/>
            <a:ext cx="2133600" cy="274637"/>
          </a:xfrm>
          <a:prstGeom prst="rect">
            <a:avLst/>
          </a:prstGeom>
        </p:spPr>
        <p:txBody>
          <a:bodyPr/>
          <a:lstStyle/>
          <a:p>
            <a:fld id="{D4CF788D-E71F-45D8-B5C4-57455972C83F}" type="datetime1">
              <a:rPr lang="fr-FR" smtClean="0"/>
              <a:t>15/12/2020</a:t>
            </a:fld>
            <a:endParaRPr lang="fr-FR" dirty="0"/>
          </a:p>
        </p:txBody>
      </p:sp>
      <p:sp>
        <p:nvSpPr>
          <p:cNvPr id="5" name="Espace réservé du pied de page 4"/>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999118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6375"/>
            <a:ext cx="6019800" cy="438785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3"/>
            <a:ext cx="2133600" cy="274637"/>
          </a:xfrm>
          <a:prstGeom prst="rect">
            <a:avLst/>
          </a:prstGeom>
        </p:spPr>
        <p:txBody>
          <a:bodyPr/>
          <a:lstStyle/>
          <a:p>
            <a:fld id="{A2D3C4DD-E607-4548-A98E-5FEE13BDBDDF}" type="datetime1">
              <a:rPr lang="fr-FR" smtClean="0"/>
              <a:t>15/12/2020</a:t>
            </a:fld>
            <a:endParaRPr lang="fr-FR" dirty="0"/>
          </a:p>
        </p:txBody>
      </p:sp>
      <p:sp>
        <p:nvSpPr>
          <p:cNvPr id="5" name="Espace réservé du pied de page 4"/>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41805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131848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121512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79871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1FA8A08-5AD3-4744-A882-0C085DB60C84}" type="datetime1">
              <a:rPr lang="fr-FR" smtClean="0"/>
              <a:t>15/12/2020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352003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83300" y="4150519"/>
            <a:ext cx="3060700" cy="4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987154"/>
            <a:ext cx="8229600" cy="85725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5" y="464344"/>
            <a:ext cx="3059993" cy="27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3684607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893F4C-E5E1-4675-A647-664B3C3D75AB}" type="datetime1">
              <a:rPr lang="fr-FR" smtClean="0"/>
              <a:t>15/12/2020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3192550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81BACA6-8C8D-4BBB-966F-7DFEACB80755}" type="datetime1">
              <a:rPr lang="fr-FR" smtClean="0"/>
              <a:t>15/12/2020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364546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632B551-D374-469F-96CA-2C47A49076C2}" type="datetime1">
              <a:rPr lang="fr-FR" smtClean="0"/>
              <a:t>15/12/2020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3595089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DF7592F-14B3-44BB-AF5A-5AAB1852774C}" type="datetime1">
              <a:rPr lang="fr-FR" smtClean="0"/>
              <a:t>15/12/2020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1849535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474DE7-494F-40AC-A421-19CC5F9A3D4E}" type="datetime1">
              <a:rPr lang="fr-FR" smtClean="0"/>
              <a:t>15/12/2020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1891574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01C2CA-92D4-4D11-ABA1-EF5A4ACFF3AE}" type="datetime1">
              <a:rPr lang="fr-FR" smtClean="0"/>
              <a:t>15/12/2020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2797974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8506760D-FE16-476C-B9AF-B8753266AE4F}" type="datetime1">
              <a:rPr lang="fr-FR" smtClean="0"/>
              <a:t>15/12/2020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1754067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D9BE1C1-27DB-4BB7-B1C6-DD423470A231}" type="datetime1">
              <a:rPr lang="fr-FR" smtClean="0"/>
              <a:t>15/12/2020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1069152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41A39-4020-4A16-9125-73769E16BCFE}" type="datetime1">
              <a:rPr lang="fr-FR" smtClean="0"/>
              <a:t>15/12/2020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1509599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D9E3F9-28D2-48E9-9370-D98C4896FCD6}" type="datetime1">
              <a:rPr lang="fr-FR" smtClean="0"/>
              <a:t>15/12/2020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a:p>
        </p:txBody>
      </p:sp>
    </p:spTree>
    <p:extLst>
      <p:ext uri="{BB962C8B-B14F-4D97-AF65-F5344CB8AC3E}">
        <p14:creationId xmlns:p14="http://schemas.microsoft.com/office/powerpoint/2010/main" val="330375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188" y="4641057"/>
            <a:ext cx="1547812" cy="25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605563" y="84779"/>
            <a:ext cx="2313250" cy="1253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Titre 18"/>
          <p:cNvSpPr>
            <a:spLocks noGrp="1"/>
          </p:cNvSpPr>
          <p:nvPr>
            <p:ph type="title"/>
          </p:nvPr>
        </p:nvSpPr>
        <p:spPr>
          <a:xfrm>
            <a:off x="4521201" y="4641122"/>
            <a:ext cx="3032469" cy="197579"/>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892" y="169558"/>
            <a:ext cx="969621" cy="91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654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4"/>
            <a:ext cx="7772400" cy="11017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2392870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p:txBody>
          <a:bodyPr/>
          <a:lstStyle/>
          <a:p>
            <a:fld id="{1E893F4C-E5E1-4675-A647-664B3C3D75AB}" type="datetime1">
              <a:rPr lang="fr-FR" smtClean="0"/>
              <a:t>15/12/2020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dirty="0"/>
          </a:p>
        </p:txBody>
      </p:sp>
      <p:sp>
        <p:nvSpPr>
          <p:cNvPr id="8" name="Rectangle 7"/>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7095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1FA8A08-5AD3-4744-A882-0C085DB60C84}" type="datetime1">
              <a:rPr lang="fr-FR" smtClean="0"/>
              <a:t>15/12/2020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dirty="0"/>
          </a:p>
        </p:txBody>
      </p:sp>
      <p:sp>
        <p:nvSpPr>
          <p:cNvPr id="9" name="Rectangle 8"/>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28691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p:txBody>
          <a:bodyPr/>
          <a:lstStyle/>
          <a:p>
            <a:fld id="{1E893F4C-E5E1-4675-A647-664B3C3D75AB}" type="datetime1">
              <a:rPr lang="fr-FR" smtClean="0"/>
              <a:t>15/12/2020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dirty="0"/>
          </a:p>
        </p:txBody>
      </p:sp>
      <p:sp>
        <p:nvSpPr>
          <p:cNvPr id="8" name="Rectangle 7"/>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60239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5"/>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81BACA6-8C8D-4BBB-966F-7DFEACB80755}" type="datetime1">
              <a:rPr lang="fr-FR" smtClean="0"/>
              <a:t>15/12/2020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dirty="0"/>
          </a:p>
        </p:txBody>
      </p:sp>
    </p:spTree>
    <p:extLst>
      <p:ext uri="{BB962C8B-B14F-4D97-AF65-F5344CB8AC3E}">
        <p14:creationId xmlns:p14="http://schemas.microsoft.com/office/powerpoint/2010/main" val="3078456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632B551-D374-469F-96CA-2C47A49076C2}" type="datetime1">
              <a:rPr lang="fr-FR" smtClean="0"/>
              <a:t>15/12/2020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8875592-1E90-49D5-9B24-2DF86E771137}" type="slidenum">
              <a:rPr lang="fr-FR" smtClean="0"/>
              <a:t>‹N°›</a:t>
            </a:fld>
            <a:endParaRPr lang="fr-FR" dirty="0"/>
          </a:p>
        </p:txBody>
      </p:sp>
      <p:sp>
        <p:nvSpPr>
          <p:cNvPr id="8" name="Rectangle 7"/>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712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Modifier les styles du texte du masque</a:t>
            </a:r>
          </a:p>
        </p:txBody>
      </p:sp>
      <p:sp>
        <p:nvSpPr>
          <p:cNvPr id="5" name="Espace réservé du texte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1"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DF7592F-14B3-44BB-AF5A-5AAB1852774C}" type="datetime1">
              <a:rPr lang="fr-FR" smtClean="0"/>
              <a:t>15/12/2020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8875592-1E90-49D5-9B24-2DF86E771137}" type="slidenum">
              <a:rPr lang="fr-FR" smtClean="0"/>
              <a:t>‹N°›</a:t>
            </a:fld>
            <a:endParaRPr lang="fr-FR" dirty="0"/>
          </a:p>
        </p:txBody>
      </p:sp>
      <p:sp>
        <p:nvSpPr>
          <p:cNvPr id="10" name="Rectangle 9"/>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807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474DE7-494F-40AC-A421-19CC5F9A3D4E}" type="datetime1">
              <a:rPr lang="fr-FR" smtClean="0"/>
              <a:t>15/12/2020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8875592-1E90-49D5-9B24-2DF86E771137}" type="slidenum">
              <a:rPr lang="fr-FR" smtClean="0"/>
              <a:t>‹N°›</a:t>
            </a:fld>
            <a:endParaRPr lang="fr-FR" dirty="0"/>
          </a:p>
        </p:txBody>
      </p:sp>
      <p:sp>
        <p:nvSpPr>
          <p:cNvPr id="6" name="Rectangle 5"/>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4298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01C2CA-92D4-4D11-ABA1-EF5A4ACFF3AE}" type="datetime1">
              <a:rPr lang="fr-FR" smtClean="0"/>
              <a:t>15/12/2020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8875592-1E90-49D5-9B24-2DF86E771137}" type="slidenum">
              <a:rPr lang="fr-FR" smtClean="0"/>
              <a:t>‹N°›</a:t>
            </a:fld>
            <a:endParaRPr lang="fr-FR" dirty="0"/>
          </a:p>
        </p:txBody>
      </p:sp>
      <p:sp>
        <p:nvSpPr>
          <p:cNvPr id="5" name="Rectangle 4"/>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71783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506760D-FE16-476C-B9AF-B8753266AE4F}" type="datetime1">
              <a:rPr lang="fr-FR" smtClean="0"/>
              <a:t>15/12/2020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8875592-1E90-49D5-9B24-2DF86E771137}" type="slidenum">
              <a:rPr lang="fr-FR" smtClean="0"/>
              <a:t>‹N°›</a:t>
            </a:fld>
            <a:endParaRPr lang="fr-FR" dirty="0"/>
          </a:p>
        </p:txBody>
      </p:sp>
      <p:sp>
        <p:nvSpPr>
          <p:cNvPr id="8" name="Rectangle 7"/>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4" name="Espace réservé du texte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FR"/>
              <a:t>Modifier les styles du texte du masque</a:t>
            </a:r>
          </a:p>
        </p:txBody>
      </p:sp>
    </p:spTree>
    <p:extLst>
      <p:ext uri="{BB962C8B-B14F-4D97-AF65-F5344CB8AC3E}">
        <p14:creationId xmlns:p14="http://schemas.microsoft.com/office/powerpoint/2010/main" val="24866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1137050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fr-FR" dirty="0"/>
          </a:p>
        </p:txBody>
      </p:sp>
      <p:sp>
        <p:nvSpPr>
          <p:cNvPr id="5" name="Espace réservé de la date 4"/>
          <p:cNvSpPr>
            <a:spLocks noGrp="1"/>
          </p:cNvSpPr>
          <p:nvPr>
            <p:ph type="dt" sz="half" idx="10"/>
          </p:nvPr>
        </p:nvSpPr>
        <p:spPr/>
        <p:txBody>
          <a:bodyPr/>
          <a:lstStyle/>
          <a:p>
            <a:fld id="{0D9BE1C1-27DB-4BB7-B1C6-DD423470A231}" type="datetime1">
              <a:rPr lang="fr-FR" smtClean="0"/>
              <a:t>15/12/2020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8875592-1E90-49D5-9B24-2DF86E771137}" type="slidenum">
              <a:rPr lang="fr-FR" smtClean="0"/>
              <a:t>‹N°›</a:t>
            </a:fld>
            <a:endParaRPr lang="fr-FR" dirty="0"/>
          </a:p>
        </p:txBody>
      </p:sp>
      <p:sp>
        <p:nvSpPr>
          <p:cNvPr id="8" name="Rectangle 7"/>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4" name="Espace réservé du texte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FR"/>
              <a:t>Modifier les styles du texte du masque</a:t>
            </a:r>
          </a:p>
        </p:txBody>
      </p:sp>
    </p:spTree>
    <p:extLst>
      <p:ext uri="{BB962C8B-B14F-4D97-AF65-F5344CB8AC3E}">
        <p14:creationId xmlns:p14="http://schemas.microsoft.com/office/powerpoint/2010/main" val="3829958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p:txBody>
          <a:bodyPr/>
          <a:lstStyle/>
          <a:p>
            <a:fld id="{0C241A39-4020-4A16-9125-73769E16BCFE}" type="datetime1">
              <a:rPr lang="fr-FR" smtClean="0"/>
              <a:t>15/12/2020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dirty="0"/>
          </a:p>
        </p:txBody>
      </p:sp>
      <p:sp>
        <p:nvSpPr>
          <p:cNvPr id="7" name="Rectangle 6"/>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75231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45"/>
            <a:ext cx="1971675" cy="4358879"/>
          </a:xfrm>
        </p:spPr>
        <p:txBody>
          <a:bodyPr vert="eaVert"/>
          <a:lstStyle/>
          <a:p>
            <a:r>
              <a:rPr lang="fr-FR"/>
              <a:t>Modifiez le style du titre</a:t>
            </a:r>
          </a:p>
        </p:txBody>
      </p:sp>
      <p:sp>
        <p:nvSpPr>
          <p:cNvPr id="4" name="Espace réservé de la date 3"/>
          <p:cNvSpPr>
            <a:spLocks noGrp="1"/>
          </p:cNvSpPr>
          <p:nvPr>
            <p:ph type="dt" sz="half" idx="10"/>
          </p:nvPr>
        </p:nvSpPr>
        <p:spPr/>
        <p:txBody>
          <a:bodyPr/>
          <a:lstStyle/>
          <a:p>
            <a:fld id="{57D9E3F9-28D2-48E9-9370-D98C4896FCD6}" type="datetime1">
              <a:rPr lang="fr-FR" smtClean="0"/>
              <a:t>15/12/2020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8875592-1E90-49D5-9B24-2DF86E771137}" type="slidenum">
              <a:rPr lang="fr-FR" smtClean="0"/>
              <a:t>‹N°›</a:t>
            </a:fld>
            <a:endParaRPr lang="fr-FR" dirty="0"/>
          </a:p>
        </p:txBody>
      </p:sp>
      <p:sp>
        <p:nvSpPr>
          <p:cNvPr id="7" name="Rectangle 6"/>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3" name="Espace réservé du texte vertical 2"/>
          <p:cNvSpPr>
            <a:spLocks noGrp="1"/>
          </p:cNvSpPr>
          <p:nvPr>
            <p:ph type="body" orient="vert" idx="1"/>
          </p:nvPr>
        </p:nvSpPr>
        <p:spPr>
          <a:xfrm>
            <a:off x="628651" y="273845"/>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6711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4767263"/>
            <a:ext cx="2133600" cy="274637"/>
          </a:xfrm>
          <a:prstGeom prst="rect">
            <a:avLst/>
          </a:prstGeom>
        </p:spPr>
        <p:txBody>
          <a:bodyPr/>
          <a:lstStyle/>
          <a:p>
            <a:fld id="{6BE8231E-7369-49B7-9433-2FE77234E0C0}" type="datetime1">
              <a:rPr lang="fr-FR" smtClean="0"/>
              <a:t>15/12/2020</a:t>
            </a:fld>
            <a:endParaRPr lang="fr-FR" dirty="0"/>
          </a:p>
        </p:txBody>
      </p:sp>
      <p:sp>
        <p:nvSpPr>
          <p:cNvPr id="5" name="Espace réservé du pied de page 4"/>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51343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200150"/>
            <a:ext cx="8229600" cy="3394075"/>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3"/>
            <a:ext cx="2133600" cy="274637"/>
          </a:xfrm>
          <a:prstGeom prst="rect">
            <a:avLst/>
          </a:prstGeom>
        </p:spPr>
        <p:txBody>
          <a:bodyPr/>
          <a:lstStyle/>
          <a:p>
            <a:fld id="{C8A0948C-6C3E-4BDF-87B9-823D8E5416E2}" type="datetime1">
              <a:rPr lang="fr-FR" smtClean="0"/>
              <a:t>15/12/2020</a:t>
            </a:fld>
            <a:endParaRPr lang="fr-FR" dirty="0"/>
          </a:p>
        </p:txBody>
      </p:sp>
      <p:sp>
        <p:nvSpPr>
          <p:cNvPr id="5" name="Espace réservé du pied de page 4"/>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344867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4767263"/>
            <a:ext cx="2133600" cy="274637"/>
          </a:xfrm>
          <a:prstGeom prst="rect">
            <a:avLst/>
          </a:prstGeom>
        </p:spPr>
        <p:txBody>
          <a:bodyPr/>
          <a:lstStyle/>
          <a:p>
            <a:fld id="{40F466A9-BDE8-4BDC-9478-C2DFE0E5CA73}" type="datetime1">
              <a:rPr lang="fr-FR" smtClean="0"/>
              <a:t>15/12/2020</a:t>
            </a:fld>
            <a:endParaRPr lang="fr-FR" dirty="0"/>
          </a:p>
        </p:txBody>
      </p:sp>
      <p:sp>
        <p:nvSpPr>
          <p:cNvPr id="5" name="Espace réservé du pied de page 4"/>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228225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4767263"/>
            <a:ext cx="2133600" cy="274637"/>
          </a:xfrm>
          <a:prstGeom prst="rect">
            <a:avLst/>
          </a:prstGeom>
        </p:spPr>
        <p:txBody>
          <a:bodyPr/>
          <a:lstStyle/>
          <a:p>
            <a:fld id="{7525794D-6F70-47E8-914D-C0160529700E}" type="datetime1">
              <a:rPr lang="fr-FR" smtClean="0"/>
              <a:t>15/12/2020</a:t>
            </a:fld>
            <a:endParaRPr lang="fr-FR" dirty="0"/>
          </a:p>
        </p:txBody>
      </p:sp>
      <p:sp>
        <p:nvSpPr>
          <p:cNvPr id="6" name="Espace réservé du pied de page 5"/>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255137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4767263"/>
            <a:ext cx="2133600" cy="274637"/>
          </a:xfrm>
          <a:prstGeom prst="rect">
            <a:avLst/>
          </a:prstGeom>
        </p:spPr>
        <p:txBody>
          <a:bodyPr/>
          <a:lstStyle/>
          <a:p>
            <a:fld id="{D9524A35-3286-4699-83F6-C0E70EE5AB46}" type="datetime1">
              <a:rPr lang="fr-FR" smtClean="0"/>
              <a:t>15/12/2020</a:t>
            </a:fld>
            <a:endParaRPr lang="fr-FR" dirty="0"/>
          </a:p>
        </p:txBody>
      </p:sp>
      <p:sp>
        <p:nvSpPr>
          <p:cNvPr id="8" name="Espace réservé du pied de page 7"/>
          <p:cNvSpPr>
            <a:spLocks noGrp="1"/>
          </p:cNvSpPr>
          <p:nvPr>
            <p:ph type="ftr" sz="quarter" idx="11"/>
          </p:nvPr>
        </p:nvSpPr>
        <p:spPr>
          <a:xfrm>
            <a:off x="3124200" y="4767263"/>
            <a:ext cx="2895600" cy="274637"/>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6553200" y="4767263"/>
            <a:ext cx="2133600" cy="274637"/>
          </a:xfrm>
          <a:prstGeom prst="rect">
            <a:avLst/>
          </a:prstGeom>
        </p:spPr>
        <p:txBody>
          <a:bodyPr/>
          <a:lstStyle/>
          <a:p>
            <a:fld id="{A5B12CBB-CE45-4EDF-987F-9A05F7F3A9CD}" type="slidenum">
              <a:rPr lang="fr-FR" smtClean="0"/>
              <a:t>‹N°›</a:t>
            </a:fld>
            <a:endParaRPr lang="fr-FR" dirty="0"/>
          </a:p>
        </p:txBody>
      </p:sp>
    </p:spTree>
    <p:extLst>
      <p:ext uri="{BB962C8B-B14F-4D97-AF65-F5344CB8AC3E}">
        <p14:creationId xmlns:p14="http://schemas.microsoft.com/office/powerpoint/2010/main" val="1722999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5150510"/>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66"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13104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95539664"/>
      </p:ext>
    </p:extLst>
  </p:cSld>
  <p:clrMap bg1="lt1" tx1="dk1" bg2="lt2" tx2="dk2" accent1="accent1" accent2="accent2" accent3="accent3" accent4="accent4" accent5="accent5" accent6="accent6" hlink="hlink" folHlink="folHlink"/>
  <p:sldLayoutIdLst>
    <p:sldLayoutId id="214748376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6748230"/>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1" cy="5143501"/>
          </a:xfrm>
          <a:prstGeom prst="rect">
            <a:avLst/>
          </a:prstGeom>
        </p:spPr>
      </p:pic>
    </p:spTree>
    <p:extLst>
      <p:ext uri="{BB962C8B-B14F-4D97-AF65-F5344CB8AC3E}">
        <p14:creationId xmlns:p14="http://schemas.microsoft.com/office/powerpoint/2010/main" val="2250079587"/>
      </p:ext>
    </p:extLst>
  </p:cSld>
  <p:clrMap bg1="lt1" tx1="dk1" bg2="lt2" tx2="dk2" accent1="accent1" accent2="accent2" accent3="accent3" accent4="accent4" accent5="accent5" accent6="accent6" hlink="hlink" folHlink="folHlink"/>
  <p:sldLayoutIdLst>
    <p:sldLayoutId id="214748376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7E5175-7075-47FA-8E19-59F201C988B3}" type="datetime1">
              <a:rPr lang="fr-FR" smtClean="0"/>
              <a:t>15/12/2020</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875592-1E90-49D5-9B24-2DF86E771137}" type="slidenum">
              <a:rPr lang="fr-FR" smtClean="0"/>
              <a:t>‹N°›</a:t>
            </a:fld>
            <a:endParaRPr lang="fr-FR"/>
          </a:p>
        </p:txBody>
      </p:sp>
    </p:spTree>
    <p:extLst>
      <p:ext uri="{BB962C8B-B14F-4D97-AF65-F5344CB8AC3E}">
        <p14:creationId xmlns:p14="http://schemas.microsoft.com/office/powerpoint/2010/main" val="254484619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3857634"/>
      </p:ext>
    </p:extLst>
  </p:cSld>
  <p:clrMap bg1="lt1" tx1="dk1" bg2="lt2" tx2="dk2" accent1="accent1" accent2="accent2" accent3="accent3" accent4="accent4" accent5="accent5" accent6="accent6" hlink="hlink" folHlink="folHlink"/>
  <p:sldLayoutIdLst>
    <p:sldLayoutId id="2147483780" r:id="rId1"/>
    <p:sldLayoutId id="2147483781" r:id="rId2"/>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7E5175-7075-47FA-8E19-59F201C988B3}" type="datetime1">
              <a:rPr lang="fr-FR" smtClean="0"/>
              <a:t>15/12/2020</a:t>
            </a:fld>
            <a:endParaRPr lang="fr-FR" dirty="0"/>
          </a:p>
        </p:txBody>
      </p:sp>
      <p:sp>
        <p:nvSpPr>
          <p:cNvPr id="5" name="Espace réservé du pied de page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875592-1E90-49D5-9B24-2DF86E771137}" type="slidenum">
              <a:rPr lang="fr-FR" smtClean="0"/>
              <a:t>‹N°›</a:t>
            </a:fld>
            <a:endParaRPr lang="fr-FR" dirty="0"/>
          </a:p>
        </p:txBody>
      </p:sp>
      <p:sp>
        <p:nvSpPr>
          <p:cNvPr id="8" name="Rectangle 7"/>
          <p:cNvSpPr/>
          <p:nvPr userDrawn="1"/>
        </p:nvSpPr>
        <p:spPr>
          <a:xfrm>
            <a:off x="148590" y="4149091"/>
            <a:ext cx="2411730" cy="618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0" cap="none" spc="0" dirty="0">
              <a:ln w="0"/>
              <a:solidFill>
                <a:schemeClr val="tx1"/>
              </a:solidFill>
              <a:effectLst>
                <a:outerShdw blurRad="38100" dist="19050" dir="2700000" algn="tl" rotWithShape="0">
                  <a:schemeClr val="dk1">
                    <a:alpha val="40000"/>
                  </a:schemeClr>
                </a:outerShdw>
              </a:effectLst>
            </a:endParaRP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817926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9.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Data" Target="../diagrams/data1.xml"/><Relationship Id="rId5" Type="http://schemas.openxmlformats.org/officeDocument/2006/relationships/image" Target="../media/image21.emf"/><Relationship Id="rId10" Type="http://schemas.microsoft.com/office/2007/relationships/diagramDrawing" Target="../diagrams/drawing1.xml"/><Relationship Id="rId4" Type="http://schemas.openxmlformats.org/officeDocument/2006/relationships/image" Target="../media/image20.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hyperlink" Target="https://service-public-particuliers.gouv.mc/Logement/Aides-et-prets/Aides/Demander-la-mesure-incitative-pour-les-dispositifs-de-production-electrique-de-type-photovoltaique"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3D214B00-94CE-2748-85CD-62CA055FAD2F}"/>
              </a:ext>
            </a:extLst>
          </p:cNvPr>
          <p:cNvSpPr/>
          <p:nvPr/>
        </p:nvSpPr>
        <p:spPr>
          <a:xfrm>
            <a:off x="2584841" y="1043738"/>
            <a:ext cx="4738108" cy="2706851"/>
          </a:xfrm>
          <a:prstGeom prst="round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D07F2E0-6A22-0843-A4B2-6E7CE7E7A01C}"/>
              </a:ext>
            </a:extLst>
          </p:cNvPr>
          <p:cNvPicPr>
            <a:picLocks noChangeAspect="1"/>
          </p:cNvPicPr>
          <p:nvPr/>
        </p:nvPicPr>
        <p:blipFill>
          <a:blip r:embed="rId3"/>
          <a:stretch>
            <a:fillRect/>
          </a:stretch>
        </p:blipFill>
        <p:spPr>
          <a:xfrm>
            <a:off x="2706945" y="1699826"/>
            <a:ext cx="4493899" cy="1316394"/>
          </a:xfrm>
          <a:prstGeom prst="rect">
            <a:avLst/>
          </a:prstGeom>
        </p:spPr>
      </p:pic>
      <p:pic>
        <p:nvPicPr>
          <p:cNvPr id="14" name="Image 2">
            <a:extLst>
              <a:ext uri="{FF2B5EF4-FFF2-40B4-BE49-F238E27FC236}">
                <a16:creationId xmlns:a16="http://schemas.microsoft.com/office/drawing/2014/main" id="{47FF6FA4-8863-BA4F-A423-4D26DF8D42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356" b="17512"/>
          <a:stretch/>
        </p:blipFill>
        <p:spPr>
          <a:xfrm>
            <a:off x="879244" y="4341782"/>
            <a:ext cx="2031080" cy="476055"/>
          </a:xfrm>
          <a:prstGeom prst="rect">
            <a:avLst/>
          </a:prstGeom>
        </p:spPr>
      </p:pic>
      <p:pic>
        <p:nvPicPr>
          <p:cNvPr id="15" name="Picture 14">
            <a:extLst>
              <a:ext uri="{FF2B5EF4-FFF2-40B4-BE49-F238E27FC236}">
                <a16:creationId xmlns:a16="http://schemas.microsoft.com/office/drawing/2014/main" id="{3E9E0B6F-5038-FC4C-B908-D944074E5A4C}"/>
              </a:ext>
            </a:extLst>
          </p:cNvPr>
          <p:cNvPicPr>
            <a:picLocks noChangeAspect="1"/>
          </p:cNvPicPr>
          <p:nvPr/>
        </p:nvPicPr>
        <p:blipFill>
          <a:blip r:embed="rId5"/>
          <a:stretch>
            <a:fillRect/>
          </a:stretch>
        </p:blipFill>
        <p:spPr>
          <a:xfrm>
            <a:off x="548653" y="4719805"/>
            <a:ext cx="196064" cy="196064"/>
          </a:xfrm>
          <a:prstGeom prst="rect">
            <a:avLst/>
          </a:prstGeom>
        </p:spPr>
      </p:pic>
      <p:pic>
        <p:nvPicPr>
          <p:cNvPr id="3" name="Picture 2">
            <a:extLst>
              <a:ext uri="{FF2B5EF4-FFF2-40B4-BE49-F238E27FC236}">
                <a16:creationId xmlns:a16="http://schemas.microsoft.com/office/drawing/2014/main" id="{4075E9BE-7917-6C44-A78E-49D546CD9C59}"/>
              </a:ext>
            </a:extLst>
          </p:cNvPr>
          <p:cNvPicPr>
            <a:picLocks noChangeAspect="1"/>
          </p:cNvPicPr>
          <p:nvPr/>
        </p:nvPicPr>
        <p:blipFill>
          <a:blip r:embed="rId6"/>
          <a:stretch>
            <a:fillRect/>
          </a:stretch>
        </p:blipFill>
        <p:spPr>
          <a:xfrm>
            <a:off x="646685" y="3511854"/>
            <a:ext cx="1018094" cy="1018094"/>
          </a:xfrm>
          <a:prstGeom prst="rect">
            <a:avLst/>
          </a:prstGeom>
        </p:spPr>
      </p:pic>
    </p:spTree>
    <p:extLst>
      <p:ext uri="{BB962C8B-B14F-4D97-AF65-F5344CB8AC3E}">
        <p14:creationId xmlns:p14="http://schemas.microsoft.com/office/powerpoint/2010/main" val="2855188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Principales étapes d’un projet photovoltaïque</a:t>
            </a:r>
            <a:endParaRPr lang="fr-FR" sz="2400" dirty="0">
              <a:solidFill>
                <a:srgbClr val="0070C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752600" y="6400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fr-FR" altLang="fr-FR" sz="1200" b="1">
              <a:solidFill>
                <a:srgbClr val="FF33CC"/>
              </a:solidFill>
              <a:latin typeface="Times New Roman" panose="02020603050405020304" pitchFamily="18" charset="0"/>
            </a:endParaRPr>
          </a:p>
        </p:txBody>
      </p:sp>
      <p:sp>
        <p:nvSpPr>
          <p:cNvPr id="12" name="Espace réservé du numéro de diapositive 7">
            <a:extLst>
              <a:ext uri="{FF2B5EF4-FFF2-40B4-BE49-F238E27FC236}">
                <a16:creationId xmlns:a16="http://schemas.microsoft.com/office/drawing/2014/main" id="{07191E89-9AE4-48B7-9C81-DF3617DB0D84}"/>
              </a:ext>
            </a:extLst>
          </p:cNvPr>
          <p:cNvSpPr txBox="1">
            <a:spLocks/>
          </p:cNvSpPr>
          <p:nvPr/>
        </p:nvSpPr>
        <p:spPr>
          <a:xfrm>
            <a:off x="11319111" y="6361489"/>
            <a:ext cx="617391" cy="18992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gn="r">
              <a:lnSpc>
                <a:spcPts val="1630"/>
              </a:lnSpc>
            </a:pPr>
            <a:fld id="{81D60167-4931-47E6-BA6A-407CBD079E47}" type="slidenum">
              <a:rPr lang="fr-FR" sz="1400" i="1" smtClean="0">
                <a:solidFill>
                  <a:srgbClr val="000000"/>
                </a:solidFill>
                <a:latin typeface="Times New Roman"/>
                <a:ea typeface="ＭＳ Ｐゴシック"/>
                <a:cs typeface="Times New Roman"/>
              </a:rPr>
              <a:pPr marL="25400" algn="r">
                <a:lnSpc>
                  <a:spcPts val="1630"/>
                </a:lnSpc>
              </a:pPr>
              <a:t>10</a:t>
            </a:fld>
            <a:endParaRPr lang="fr-FR" sz="1400" i="1" dirty="0">
              <a:solidFill>
                <a:srgbClr val="000000"/>
              </a:solidFill>
              <a:latin typeface="Times New Roman"/>
              <a:ea typeface="ＭＳ Ｐゴシック"/>
              <a:cs typeface="Times New Roman"/>
            </a:endParaRPr>
          </a:p>
        </p:txBody>
      </p:sp>
      <p:sp>
        <p:nvSpPr>
          <p:cNvPr id="19" name="Flèche : droite rayée 3">
            <a:extLst>
              <a:ext uri="{FF2B5EF4-FFF2-40B4-BE49-F238E27FC236}">
                <a16:creationId xmlns:a16="http://schemas.microsoft.com/office/drawing/2014/main" id="{88CCD08A-6940-44BE-B768-3D16E53084C6}"/>
              </a:ext>
            </a:extLst>
          </p:cNvPr>
          <p:cNvSpPr/>
          <p:nvPr/>
        </p:nvSpPr>
        <p:spPr bwMode="auto">
          <a:xfrm rot="5400000">
            <a:off x="-1734552" y="2712328"/>
            <a:ext cx="4086046" cy="593888"/>
          </a:xfrm>
          <a:prstGeom prst="stripedRightArrow">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smtClean="0">
              <a:ln>
                <a:noFill/>
              </a:ln>
              <a:solidFill>
                <a:srgbClr val="000000"/>
              </a:solidFill>
              <a:effectLst/>
              <a:uLnTx/>
              <a:uFillTx/>
              <a:latin typeface="FagoCoRegular-Roman" pitchFamily="-96" charset="0"/>
              <a:ea typeface="ＭＳ Ｐゴシック" pitchFamily="-96" charset="-128"/>
            </a:endParaRPr>
          </a:p>
        </p:txBody>
      </p:sp>
      <p:sp>
        <p:nvSpPr>
          <p:cNvPr id="8" name="Rectangle 7">
            <a:extLst>
              <a:ext uri="{FF2B5EF4-FFF2-40B4-BE49-F238E27FC236}">
                <a16:creationId xmlns:a16="http://schemas.microsoft.com/office/drawing/2014/main" id="{2363D3F3-DE0B-4CA8-B9C6-EC52B111B665}"/>
              </a:ext>
            </a:extLst>
          </p:cNvPr>
          <p:cNvSpPr/>
          <p:nvPr/>
        </p:nvSpPr>
        <p:spPr>
          <a:xfrm>
            <a:off x="597398" y="1435396"/>
            <a:ext cx="8445002" cy="2631490"/>
          </a:xfrm>
          <a:prstGeom prst="rect">
            <a:avLst/>
          </a:prstGeom>
        </p:spPr>
        <p:txBody>
          <a:bodyPr wrap="square">
            <a:spAutoFit/>
          </a:bodyPr>
          <a:lstStyle/>
          <a:p>
            <a:pPr marL="285750" indent="-285750">
              <a:buFont typeface="Wingdings" panose="05000000000000000000" pitchFamily="2" charset="2"/>
              <a:buChar char="Ø"/>
            </a:pPr>
            <a:r>
              <a:rPr lang="fr-FR" sz="1100" b="1" dirty="0"/>
              <a:t>Si choix d’intégrer les panneaux dans une toiture tuile et s’il y aura une modification de la charpente de la toiture, alors un dossier de demande d’autorisation de construire, établi par un Architecte de la Principauté.</a:t>
            </a:r>
          </a:p>
          <a:p>
            <a:endParaRPr lang="fr-FR" sz="1100" b="1" dirty="0"/>
          </a:p>
          <a:p>
            <a:pPr marL="285750" indent="-285750">
              <a:buFont typeface="Wingdings" panose="05000000000000000000" pitchFamily="2" charset="2"/>
              <a:buChar char="Ø"/>
            </a:pPr>
            <a:r>
              <a:rPr lang="fr-FR" sz="1100" b="1" dirty="0"/>
              <a:t>Dépôt d’un dossier de demande de subvention</a:t>
            </a:r>
            <a:r>
              <a:rPr lang="fr-FR" sz="1100" dirty="0"/>
              <a:t> à la </a:t>
            </a:r>
            <a:r>
              <a:rPr lang="fr-FR" sz="1100" b="1" dirty="0"/>
              <a:t>Direction de l’Environnement (DE) </a:t>
            </a:r>
          </a:p>
          <a:p>
            <a:r>
              <a:rPr lang="fr-FR" sz="1100" b="1" dirty="0"/>
              <a:t>    </a:t>
            </a:r>
            <a:r>
              <a:rPr lang="fr-FR" sz="1100" dirty="0"/>
              <a:t>avec une estimation de production d’énergie sur 15 ans</a:t>
            </a:r>
          </a:p>
          <a:p>
            <a:endParaRPr lang="fr-FR" sz="1100" dirty="0"/>
          </a:p>
          <a:p>
            <a:pPr marL="285750" indent="-285750">
              <a:buFont typeface="Wingdings" panose="05000000000000000000" pitchFamily="2" charset="2"/>
              <a:buChar char="Ø"/>
            </a:pPr>
            <a:r>
              <a:rPr lang="fr-FR" sz="1100" b="1" dirty="0"/>
              <a:t>Obtention de l’accord de principe </a:t>
            </a:r>
            <a:r>
              <a:rPr lang="fr-FR" sz="1100" dirty="0"/>
              <a:t>si le dossier est validé</a:t>
            </a:r>
          </a:p>
          <a:p>
            <a:endParaRPr lang="fr-FR" sz="1100" dirty="0"/>
          </a:p>
          <a:p>
            <a:pPr marL="285750" indent="-285750">
              <a:buFont typeface="Wingdings" panose="05000000000000000000" pitchFamily="2" charset="2"/>
              <a:buChar char="Ø"/>
            </a:pPr>
            <a:r>
              <a:rPr lang="fr-FR" sz="1100" b="1" dirty="0"/>
              <a:t>Règlement financier et assurantiel </a:t>
            </a:r>
            <a:r>
              <a:rPr lang="fr-FR" sz="1100" dirty="0"/>
              <a:t>de l’installation</a:t>
            </a:r>
          </a:p>
          <a:p>
            <a:endParaRPr lang="fr-FR" sz="1100" dirty="0"/>
          </a:p>
          <a:p>
            <a:pPr marL="285750" indent="-285750">
              <a:buFont typeface="Wingdings" panose="05000000000000000000" pitchFamily="2" charset="2"/>
              <a:buChar char="Ø"/>
            </a:pPr>
            <a:r>
              <a:rPr lang="fr-FR" sz="1100" b="1" dirty="0"/>
              <a:t>Demande à la SMEG de poser un compteur de production d’énergie</a:t>
            </a:r>
          </a:p>
          <a:p>
            <a:r>
              <a:rPr lang="fr-FR" sz="1100" b="1" dirty="0"/>
              <a:t>    </a:t>
            </a:r>
            <a:r>
              <a:rPr lang="fr-FR" sz="1100" dirty="0"/>
              <a:t>La 1er année de mise en service, le propriétaire indique à la DE le nombre de kWh produit et perçoit la subvention  </a:t>
            </a:r>
          </a:p>
          <a:p>
            <a:r>
              <a:rPr lang="fr-FR" sz="1100" dirty="0"/>
              <a:t>    suivant cette valeur. Après, il peut autoconsommé ou réinjecté, c’est que du bénéfice pour lui. </a:t>
            </a:r>
          </a:p>
          <a:p>
            <a:r>
              <a:rPr lang="fr-FR" sz="1100" dirty="0"/>
              <a:t>    Ce dispositif est valable sur les 15 premières années de production photovoltaïque.</a:t>
            </a:r>
          </a:p>
          <a:p>
            <a:r>
              <a:rPr lang="fr-FR" sz="1100" b="1" dirty="0"/>
              <a:t> </a:t>
            </a:r>
          </a:p>
        </p:txBody>
      </p:sp>
      <p:sp>
        <p:nvSpPr>
          <p:cNvPr id="10" name="ZoneTexte 9">
            <a:extLst>
              <a:ext uri="{FF2B5EF4-FFF2-40B4-BE49-F238E27FC236}">
                <a16:creationId xmlns:a16="http://schemas.microsoft.com/office/drawing/2014/main" id="{D4B768B4-5075-415A-AD20-A4D94B9EDFF6}"/>
              </a:ext>
            </a:extLst>
          </p:cNvPr>
          <p:cNvSpPr txBox="1"/>
          <p:nvPr/>
        </p:nvSpPr>
        <p:spPr>
          <a:xfrm rot="16200000">
            <a:off x="-2045168" y="1968539"/>
            <a:ext cx="4699261" cy="307777"/>
          </a:xfrm>
          <a:prstGeom prst="rect">
            <a:avLst/>
          </a:prstGeom>
          <a:noFill/>
        </p:spPr>
        <p:txBody>
          <a:bodyPr wrap="square" rtlCol="0">
            <a:spAutoFit/>
          </a:bodyPr>
          <a:lstStyle/>
          <a:p>
            <a:r>
              <a:rPr lang="fr-FR" sz="1400" b="1" dirty="0"/>
              <a:t>Démarches financières et assurantielles </a:t>
            </a:r>
          </a:p>
        </p:txBody>
      </p:sp>
    </p:spTree>
    <p:extLst>
      <p:ext uri="{BB962C8B-B14F-4D97-AF65-F5344CB8AC3E}">
        <p14:creationId xmlns:p14="http://schemas.microsoft.com/office/powerpoint/2010/main" val="241436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Principales étapes d’un projet photovoltaïque</a:t>
            </a:r>
            <a:endParaRPr lang="fr-FR" sz="2400" dirty="0">
              <a:solidFill>
                <a:srgbClr val="0070C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752600" y="6400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fr-FR" altLang="fr-FR" sz="1200" b="1">
              <a:solidFill>
                <a:srgbClr val="FF33CC"/>
              </a:solidFill>
              <a:latin typeface="Times New Roman" panose="02020603050405020304" pitchFamily="18" charset="0"/>
            </a:endParaRPr>
          </a:p>
        </p:txBody>
      </p:sp>
      <p:sp>
        <p:nvSpPr>
          <p:cNvPr id="12" name="Espace réservé du numéro de diapositive 7">
            <a:extLst>
              <a:ext uri="{FF2B5EF4-FFF2-40B4-BE49-F238E27FC236}">
                <a16:creationId xmlns:a16="http://schemas.microsoft.com/office/drawing/2014/main" id="{07191E89-9AE4-48B7-9C81-DF3617DB0D84}"/>
              </a:ext>
            </a:extLst>
          </p:cNvPr>
          <p:cNvSpPr txBox="1">
            <a:spLocks/>
          </p:cNvSpPr>
          <p:nvPr/>
        </p:nvSpPr>
        <p:spPr>
          <a:xfrm>
            <a:off x="11319111" y="6361489"/>
            <a:ext cx="617391" cy="18992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gn="r">
              <a:lnSpc>
                <a:spcPts val="1630"/>
              </a:lnSpc>
            </a:pPr>
            <a:fld id="{81D60167-4931-47E6-BA6A-407CBD079E47}" type="slidenum">
              <a:rPr lang="fr-FR" sz="1400" i="1" smtClean="0">
                <a:solidFill>
                  <a:srgbClr val="000000"/>
                </a:solidFill>
                <a:latin typeface="Times New Roman"/>
                <a:ea typeface="ＭＳ Ｐゴシック"/>
                <a:cs typeface="Times New Roman"/>
              </a:rPr>
              <a:pPr marL="25400" algn="r">
                <a:lnSpc>
                  <a:spcPts val="1630"/>
                </a:lnSpc>
              </a:pPr>
              <a:t>11</a:t>
            </a:fld>
            <a:endParaRPr lang="fr-FR" sz="1400" i="1" dirty="0">
              <a:solidFill>
                <a:srgbClr val="000000"/>
              </a:solidFill>
              <a:latin typeface="Times New Roman"/>
              <a:ea typeface="ＭＳ Ｐゴシック"/>
              <a:cs typeface="Times New Roman"/>
            </a:endParaRPr>
          </a:p>
        </p:txBody>
      </p:sp>
      <p:sp>
        <p:nvSpPr>
          <p:cNvPr id="19" name="Flèche : droite rayée 3">
            <a:extLst>
              <a:ext uri="{FF2B5EF4-FFF2-40B4-BE49-F238E27FC236}">
                <a16:creationId xmlns:a16="http://schemas.microsoft.com/office/drawing/2014/main" id="{88CCD08A-6940-44BE-B768-3D16E53084C6}"/>
              </a:ext>
            </a:extLst>
          </p:cNvPr>
          <p:cNvSpPr/>
          <p:nvPr/>
        </p:nvSpPr>
        <p:spPr bwMode="auto">
          <a:xfrm rot="5400000">
            <a:off x="-1734552" y="2712328"/>
            <a:ext cx="4086046" cy="593888"/>
          </a:xfrm>
          <a:prstGeom prst="stripedRightArrow">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smtClean="0">
              <a:ln>
                <a:noFill/>
              </a:ln>
              <a:solidFill>
                <a:srgbClr val="000000"/>
              </a:solidFill>
              <a:effectLst/>
              <a:uLnTx/>
              <a:uFillTx/>
              <a:latin typeface="FagoCoRegular-Roman" pitchFamily="-96" charset="0"/>
              <a:ea typeface="ＭＳ Ｐゴシック" pitchFamily="-96" charset="-128"/>
            </a:endParaRPr>
          </a:p>
        </p:txBody>
      </p:sp>
      <p:sp>
        <p:nvSpPr>
          <p:cNvPr id="11" name="ZoneTexte 10">
            <a:extLst>
              <a:ext uri="{FF2B5EF4-FFF2-40B4-BE49-F238E27FC236}">
                <a16:creationId xmlns:a16="http://schemas.microsoft.com/office/drawing/2014/main" id="{D4B768B4-5075-415A-AD20-A4D94B9EDFF6}"/>
              </a:ext>
            </a:extLst>
          </p:cNvPr>
          <p:cNvSpPr txBox="1"/>
          <p:nvPr/>
        </p:nvSpPr>
        <p:spPr>
          <a:xfrm rot="16200000">
            <a:off x="-2041160" y="2050573"/>
            <a:ext cx="4699261" cy="307777"/>
          </a:xfrm>
          <a:prstGeom prst="rect">
            <a:avLst/>
          </a:prstGeom>
          <a:noFill/>
        </p:spPr>
        <p:txBody>
          <a:bodyPr wrap="square" rtlCol="0">
            <a:spAutoFit/>
          </a:bodyPr>
          <a:lstStyle/>
          <a:p>
            <a:r>
              <a:rPr lang="fr-FR" sz="1400" b="1" dirty="0"/>
              <a:t>Installation, exploitation et maintenance </a:t>
            </a:r>
          </a:p>
        </p:txBody>
      </p:sp>
      <p:sp>
        <p:nvSpPr>
          <p:cNvPr id="13" name="Rectangle 12">
            <a:extLst>
              <a:ext uri="{FF2B5EF4-FFF2-40B4-BE49-F238E27FC236}">
                <a16:creationId xmlns:a16="http://schemas.microsoft.com/office/drawing/2014/main" id="{2363D3F3-DE0B-4CA8-B9C6-EC52B111B665}"/>
              </a:ext>
            </a:extLst>
          </p:cNvPr>
          <p:cNvSpPr/>
          <p:nvPr/>
        </p:nvSpPr>
        <p:spPr>
          <a:xfrm>
            <a:off x="599748" y="1374310"/>
            <a:ext cx="8395795" cy="2970044"/>
          </a:xfrm>
          <a:prstGeom prst="rect">
            <a:avLst/>
          </a:prstGeom>
        </p:spPr>
        <p:txBody>
          <a:bodyPr wrap="square">
            <a:spAutoFit/>
          </a:bodyPr>
          <a:lstStyle/>
          <a:p>
            <a:pPr marL="285750" indent="-285750">
              <a:buFont typeface="Wingdings" panose="05000000000000000000" pitchFamily="2" charset="2"/>
              <a:buChar char="Ø"/>
            </a:pPr>
            <a:r>
              <a:rPr lang="fr-FR" sz="1100" b="1" dirty="0"/>
              <a:t>Préparation du chantier </a:t>
            </a:r>
            <a:r>
              <a:rPr lang="fr-FR" sz="1100" dirty="0"/>
              <a:t>(accès, sécurisation du site, conditions climatiques, …)</a:t>
            </a:r>
          </a:p>
          <a:p>
            <a:pPr marL="285750" indent="-285750">
              <a:buFont typeface="Wingdings" panose="05000000000000000000" pitchFamily="2" charset="2"/>
              <a:buChar char="Ø"/>
            </a:pPr>
            <a:endParaRPr lang="fr-FR" sz="1100" dirty="0"/>
          </a:p>
          <a:p>
            <a:pPr marL="285750" indent="-285750">
              <a:buFont typeface="Wingdings" panose="05000000000000000000" pitchFamily="2" charset="2"/>
              <a:buChar char="Ø"/>
            </a:pPr>
            <a:r>
              <a:rPr lang="fr-FR" sz="1100" b="1" dirty="0"/>
              <a:t>Repérages de l’emplacement précis </a:t>
            </a:r>
            <a:r>
              <a:rPr lang="fr-FR" sz="1100" dirty="0"/>
              <a:t>de l’installation photovoltaïque sur site</a:t>
            </a:r>
          </a:p>
          <a:p>
            <a:pPr marL="285750" indent="-285750">
              <a:buFont typeface="Wingdings" panose="05000000000000000000" pitchFamily="2" charset="2"/>
              <a:buChar char="Ø"/>
            </a:pPr>
            <a:endParaRPr lang="fr-FR" sz="1100" b="1" dirty="0"/>
          </a:p>
          <a:p>
            <a:pPr marL="285750" indent="-285750">
              <a:buFont typeface="Wingdings" panose="05000000000000000000" pitchFamily="2" charset="2"/>
              <a:buChar char="Ø"/>
            </a:pPr>
            <a:r>
              <a:rPr lang="fr-FR" sz="1100" b="1" dirty="0"/>
              <a:t>Pose de la structure porteuse, du câblage, des modules photovoltaïques et des équipement électriques</a:t>
            </a:r>
          </a:p>
          <a:p>
            <a:pPr marL="285750" indent="-285750">
              <a:buFont typeface="Wingdings" panose="05000000000000000000" pitchFamily="2" charset="2"/>
              <a:buChar char="Ø"/>
            </a:pPr>
            <a:endParaRPr lang="fr-FR" sz="1100" b="1" dirty="0"/>
          </a:p>
          <a:p>
            <a:pPr marL="285750" indent="-285750">
              <a:buFont typeface="Wingdings" panose="05000000000000000000" pitchFamily="2" charset="2"/>
              <a:buChar char="Ø"/>
            </a:pPr>
            <a:r>
              <a:rPr lang="fr-FR" sz="1100" b="1" dirty="0"/>
              <a:t>Tests fonctionnels, mise en service </a:t>
            </a:r>
            <a:r>
              <a:rPr lang="fr-FR" sz="1100" dirty="0"/>
              <a:t>de l’installation </a:t>
            </a:r>
            <a:r>
              <a:rPr lang="fr-FR" sz="1100" b="1" dirty="0"/>
              <a:t>et mini formation </a:t>
            </a:r>
            <a:r>
              <a:rPr lang="fr-FR" sz="1100" dirty="0"/>
              <a:t>de l’utilisateur de cette installation</a:t>
            </a:r>
          </a:p>
          <a:p>
            <a:pPr marL="285750" indent="-285750">
              <a:buFont typeface="Wingdings" panose="05000000000000000000" pitchFamily="2" charset="2"/>
              <a:buChar char="Ø"/>
            </a:pPr>
            <a:endParaRPr lang="fr-FR" sz="1100" b="1" dirty="0"/>
          </a:p>
          <a:p>
            <a:pPr marL="285750" indent="-285750">
              <a:buFont typeface="Wingdings" panose="05000000000000000000" pitchFamily="2" charset="2"/>
              <a:buChar char="Ø"/>
            </a:pPr>
            <a:r>
              <a:rPr lang="fr-FR" sz="1100" b="1" dirty="0"/>
              <a:t>Achèvement du chantier </a:t>
            </a:r>
            <a:r>
              <a:rPr lang="fr-FR" sz="1100" dirty="0"/>
              <a:t>(dernier contrôle visuel et photos, démontage des moyens d’accès et nettoyage du chantier)</a:t>
            </a:r>
          </a:p>
          <a:p>
            <a:endParaRPr lang="fr-FR" sz="1100" dirty="0"/>
          </a:p>
          <a:p>
            <a:pPr marL="285750" indent="-285750">
              <a:buFont typeface="Wingdings" panose="05000000000000000000" pitchFamily="2" charset="2"/>
              <a:buChar char="Ø"/>
            </a:pPr>
            <a:r>
              <a:rPr lang="fr-FR" sz="1100" b="1" dirty="0"/>
              <a:t>Exploitation en surveillant les indicateurs de performance </a:t>
            </a:r>
            <a:r>
              <a:rPr lang="fr-FR" sz="1100" dirty="0"/>
              <a:t>(via une solution de supervision adaptée)</a:t>
            </a:r>
          </a:p>
          <a:p>
            <a:pPr marL="285750" indent="-285750">
              <a:buFont typeface="Wingdings" panose="05000000000000000000" pitchFamily="2" charset="2"/>
              <a:buChar char="Ø"/>
            </a:pPr>
            <a:endParaRPr lang="fr-FR" sz="1100" dirty="0"/>
          </a:p>
          <a:p>
            <a:pPr marL="285750" indent="-285750">
              <a:buFont typeface="Wingdings" panose="05000000000000000000" pitchFamily="2" charset="2"/>
              <a:buChar char="Ø"/>
            </a:pPr>
            <a:r>
              <a:rPr lang="fr-FR" sz="1100" b="1" dirty="0"/>
              <a:t>Maintenance préventive régulière </a:t>
            </a:r>
            <a:r>
              <a:rPr lang="fr-FR" sz="1100" dirty="0"/>
              <a:t>de l’installation photovoltaïque (contrôles de sécurité et de fonctionnement, campagne de resserrage des borniers, nettoyage et élagage,…)</a:t>
            </a:r>
          </a:p>
          <a:p>
            <a:pPr marL="285750" indent="-285750">
              <a:buFont typeface="Wingdings" panose="05000000000000000000" pitchFamily="2" charset="2"/>
              <a:buChar char="Ø"/>
            </a:pPr>
            <a:endParaRPr lang="fr-FR" sz="1100" dirty="0"/>
          </a:p>
          <a:p>
            <a:pPr marL="285750" indent="-285750">
              <a:buFont typeface="Wingdings" panose="05000000000000000000" pitchFamily="2" charset="2"/>
              <a:buChar char="Ø"/>
            </a:pPr>
            <a:r>
              <a:rPr lang="fr-FR" sz="1100" b="1" dirty="0"/>
              <a:t>Le cas échéant maintenance curative </a:t>
            </a:r>
            <a:r>
              <a:rPr lang="fr-FR" sz="1100" dirty="0"/>
              <a:t>(réparation ou remplacement d’éléments défectueux, …)</a:t>
            </a:r>
          </a:p>
          <a:p>
            <a:pPr marL="285750" indent="-285750">
              <a:buFont typeface="Wingdings" panose="05000000000000000000" pitchFamily="2" charset="2"/>
              <a:buChar char="Ø"/>
            </a:pPr>
            <a:endParaRPr lang="fr-FR" sz="1100" dirty="0"/>
          </a:p>
        </p:txBody>
      </p:sp>
    </p:spTree>
    <p:extLst>
      <p:ext uri="{BB962C8B-B14F-4D97-AF65-F5344CB8AC3E}">
        <p14:creationId xmlns:p14="http://schemas.microsoft.com/office/powerpoint/2010/main" val="1122556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Prescriptions techniques issues de la règlementation de sécurité</a:t>
            </a:r>
            <a:endParaRPr lang="fr-FR" sz="2400" dirty="0">
              <a:solidFill>
                <a:srgbClr val="0070C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752600" y="6400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fr-FR" altLang="fr-FR" sz="1200" b="1">
              <a:solidFill>
                <a:srgbClr val="FF33CC"/>
              </a:solidFill>
              <a:latin typeface="Times New Roman" panose="02020603050405020304" pitchFamily="18" charset="0"/>
            </a:endParaRPr>
          </a:p>
        </p:txBody>
      </p:sp>
      <p:sp>
        <p:nvSpPr>
          <p:cNvPr id="12" name="Espace réservé du numéro de diapositive 7">
            <a:extLst>
              <a:ext uri="{FF2B5EF4-FFF2-40B4-BE49-F238E27FC236}">
                <a16:creationId xmlns:a16="http://schemas.microsoft.com/office/drawing/2014/main" id="{07191E89-9AE4-48B7-9C81-DF3617DB0D84}"/>
              </a:ext>
            </a:extLst>
          </p:cNvPr>
          <p:cNvSpPr txBox="1">
            <a:spLocks/>
          </p:cNvSpPr>
          <p:nvPr/>
        </p:nvSpPr>
        <p:spPr>
          <a:xfrm>
            <a:off x="11319111" y="6361489"/>
            <a:ext cx="617391" cy="18992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gn="r">
              <a:lnSpc>
                <a:spcPts val="1630"/>
              </a:lnSpc>
            </a:pPr>
            <a:fld id="{81D60167-4931-47E6-BA6A-407CBD079E47}" type="slidenum">
              <a:rPr lang="fr-FR" sz="1400" i="1" smtClean="0">
                <a:solidFill>
                  <a:srgbClr val="000000"/>
                </a:solidFill>
                <a:latin typeface="Times New Roman"/>
                <a:ea typeface="ＭＳ Ｐゴシック"/>
                <a:cs typeface="Times New Roman"/>
              </a:rPr>
              <a:pPr marL="25400" algn="r">
                <a:lnSpc>
                  <a:spcPts val="1630"/>
                </a:lnSpc>
              </a:pPr>
              <a:t>12</a:t>
            </a:fld>
            <a:endParaRPr lang="fr-FR" sz="1400" i="1" dirty="0">
              <a:solidFill>
                <a:srgbClr val="000000"/>
              </a:solidFill>
              <a:latin typeface="Times New Roman"/>
              <a:ea typeface="ＭＳ Ｐゴシック"/>
              <a:cs typeface="Times New Roman"/>
            </a:endParaRPr>
          </a:p>
        </p:txBody>
      </p:sp>
      <p:sp>
        <p:nvSpPr>
          <p:cNvPr id="8" name="Rectangle 7">
            <a:extLst>
              <a:ext uri="{FF2B5EF4-FFF2-40B4-BE49-F238E27FC236}">
                <a16:creationId xmlns:a16="http://schemas.microsoft.com/office/drawing/2014/main" id="{327D3CD3-6B82-461B-8B05-E182CA7A9645}"/>
              </a:ext>
            </a:extLst>
          </p:cNvPr>
          <p:cNvSpPr/>
          <p:nvPr/>
        </p:nvSpPr>
        <p:spPr>
          <a:xfrm>
            <a:off x="347115" y="1181449"/>
            <a:ext cx="8499705" cy="3647152"/>
          </a:xfrm>
          <a:prstGeom prst="rect">
            <a:avLst/>
          </a:prstGeom>
        </p:spPr>
        <p:txBody>
          <a:bodyPr wrap="square">
            <a:spAutoFit/>
          </a:bodyPr>
          <a:lstStyle/>
          <a:p>
            <a:r>
              <a:rPr lang="fr-FR" sz="1100" b="1" dirty="0"/>
              <a:t>Lors de la mise en œuvre </a:t>
            </a:r>
            <a:r>
              <a:rPr lang="fr-FR" sz="1100" dirty="0"/>
              <a:t>des installations de production photovoltaïques, il faudra </a:t>
            </a:r>
            <a:r>
              <a:rPr lang="fr-FR" sz="1100" b="1" dirty="0"/>
              <a:t>appliquer le règlement de sécurité </a:t>
            </a:r>
            <a:r>
              <a:rPr lang="fr-FR" sz="1100" dirty="0"/>
              <a:t>introduit par </a:t>
            </a:r>
            <a:r>
              <a:rPr lang="fr-FR" sz="1100" b="1" dirty="0"/>
              <a:t>l’Arrêté Ministériel </a:t>
            </a:r>
            <a:r>
              <a:rPr lang="fr-FR" sz="1100" b="1" dirty="0" smtClean="0"/>
              <a:t>n° </a:t>
            </a:r>
            <a:r>
              <a:rPr lang="fr-FR" sz="1100" b="1" dirty="0"/>
              <a:t>2018-1079 du 21 novembre 2018 </a:t>
            </a:r>
            <a:r>
              <a:rPr lang="fr-FR" sz="1100" dirty="0"/>
              <a:t>modifié, portant le règlement relatif aux principes généraux de sécurité contre les risques d'incendie et de panique dans les constructions, notamment le </a:t>
            </a:r>
            <a:r>
              <a:rPr lang="fr-FR" sz="1100" b="1" dirty="0"/>
              <a:t>Livre 2, Titre 4 – les installations électriques, chapitre 4 </a:t>
            </a:r>
            <a:r>
              <a:rPr lang="fr-FR" sz="1100" dirty="0"/>
              <a:t>- Installations de dispositifs de production électrique de type photovoltaïque.</a:t>
            </a:r>
          </a:p>
          <a:p>
            <a:endParaRPr lang="fr-FR" sz="1100" dirty="0"/>
          </a:p>
          <a:p>
            <a:r>
              <a:rPr lang="fr-FR" sz="1100" b="1" u="sng" dirty="0"/>
              <a:t>Les règles sont définies par les articles EL 18 à EL 26, dont voici les grandes lignes:</a:t>
            </a:r>
          </a:p>
          <a:p>
            <a:endParaRPr lang="fr-FR" sz="1100" dirty="0"/>
          </a:p>
          <a:p>
            <a:pPr marL="285750" indent="-285750">
              <a:buFont typeface="Wingdings" panose="05000000000000000000" pitchFamily="2" charset="2"/>
              <a:buChar char="Ø"/>
            </a:pPr>
            <a:r>
              <a:rPr lang="fr-FR" sz="1100" b="1" dirty="0"/>
              <a:t>Un dossier technique et de sécurité doit être fourni </a:t>
            </a:r>
            <a:r>
              <a:rPr lang="fr-FR" sz="1100" dirty="0"/>
              <a:t>à la Direction de la Prospective, de l’Urbanisme et de la Mobilité, comportant les pièces suivantes :</a:t>
            </a:r>
          </a:p>
          <a:p>
            <a:pPr marL="1200150" lvl="2" indent="-285750">
              <a:buFont typeface="Arial" panose="020B0604020202020204" pitchFamily="34" charset="0"/>
              <a:buChar char="•"/>
            </a:pPr>
            <a:r>
              <a:rPr lang="fr-FR" sz="1100" dirty="0"/>
              <a:t>les </a:t>
            </a:r>
            <a:r>
              <a:rPr lang="fr-FR" sz="1100" b="1" dirty="0"/>
              <a:t>plans de principe de l’installation et des locaux dédiés </a:t>
            </a:r>
            <a:r>
              <a:rPr lang="fr-FR" sz="1100" dirty="0"/>
              <a:t>à celle-ci. Ces plans font obligatoirement apparaître la localisation des équipements (capteurs, onduleur(s), local technique, dispositifs d’arrêt d’urgence etc.) ;</a:t>
            </a:r>
          </a:p>
          <a:p>
            <a:pPr marL="1200150" lvl="2" indent="-285750">
              <a:buFont typeface="Arial" panose="020B0604020202020204" pitchFamily="34" charset="0"/>
              <a:buChar char="•"/>
            </a:pPr>
            <a:r>
              <a:rPr lang="fr-FR" sz="1100" dirty="0"/>
              <a:t>une </a:t>
            </a:r>
            <a:r>
              <a:rPr lang="fr-FR" sz="1100" b="1" dirty="0"/>
              <a:t>notice descriptive de l’installation </a:t>
            </a:r>
            <a:r>
              <a:rPr lang="fr-FR" sz="1100" dirty="0"/>
              <a:t>projetée ;</a:t>
            </a:r>
          </a:p>
          <a:p>
            <a:pPr marL="1200150" lvl="2" indent="-285750">
              <a:buFont typeface="Arial" panose="020B0604020202020204" pitchFamily="34" charset="0"/>
              <a:buChar char="•"/>
            </a:pPr>
            <a:r>
              <a:rPr lang="fr-FR" sz="1100" b="1" dirty="0"/>
              <a:t>l’avis d’une personne ou d’un organisme agréé en Principauté </a:t>
            </a:r>
            <a:r>
              <a:rPr lang="fr-FR" sz="1100" dirty="0"/>
              <a:t>à cet effet sur :</a:t>
            </a:r>
          </a:p>
          <a:p>
            <a:r>
              <a:rPr lang="fr-FR" sz="1100" dirty="0"/>
              <a:t>		- </a:t>
            </a:r>
            <a:r>
              <a:rPr lang="fr-FR" sz="1100" b="1" dirty="0"/>
              <a:t>la capacité de la structure</a:t>
            </a:r>
            <a:r>
              <a:rPr lang="fr-FR" sz="1100" dirty="0"/>
              <a:t> à supporter l’installation projetée ;</a:t>
            </a:r>
          </a:p>
          <a:p>
            <a:r>
              <a:rPr lang="fr-FR" sz="1100" dirty="0"/>
              <a:t>		- la capacité de celle-ci à </a:t>
            </a:r>
            <a:r>
              <a:rPr lang="fr-FR" sz="1100" b="1" dirty="0"/>
              <a:t>résister aux contraintes climatiques prévues par le Règlement NV65 </a:t>
            </a:r>
          </a:p>
          <a:p>
            <a:r>
              <a:rPr lang="fr-FR" sz="1100" dirty="0"/>
              <a:t>                                  ou tout document de référence équivalent.</a:t>
            </a:r>
          </a:p>
          <a:p>
            <a:endParaRPr lang="fr-FR" sz="1100" dirty="0"/>
          </a:p>
          <a:p>
            <a:pPr marL="285750" indent="-285750">
              <a:buFont typeface="Wingdings" panose="05000000000000000000" pitchFamily="2" charset="2"/>
              <a:buChar char="Ø"/>
            </a:pPr>
            <a:r>
              <a:rPr lang="fr-FR" sz="1100" dirty="0"/>
              <a:t>La mise en place de dispositifs de production électrique de type photovoltaïque en toiture ne pose pas de problème particulier autre que la résistance des structures et le contrôle de l’installation électrique.</a:t>
            </a:r>
          </a:p>
          <a:p>
            <a:r>
              <a:rPr lang="fr-FR" sz="1100" dirty="0"/>
              <a:t>     </a:t>
            </a:r>
          </a:p>
          <a:p>
            <a:endParaRPr lang="fr-FR" sz="1100" dirty="0"/>
          </a:p>
        </p:txBody>
      </p:sp>
    </p:spTree>
    <p:extLst>
      <p:ext uri="{BB962C8B-B14F-4D97-AF65-F5344CB8AC3E}">
        <p14:creationId xmlns:p14="http://schemas.microsoft.com/office/powerpoint/2010/main" val="2990989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Prescriptions techniques issues de la règlementation de sécurité</a:t>
            </a:r>
            <a:endParaRPr lang="fr-FR" sz="2400" dirty="0">
              <a:solidFill>
                <a:srgbClr val="0070C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752600" y="6400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fr-FR" altLang="fr-FR" sz="1200" b="1">
              <a:solidFill>
                <a:srgbClr val="FF33CC"/>
              </a:solidFill>
              <a:latin typeface="Times New Roman" panose="02020603050405020304" pitchFamily="18" charset="0"/>
            </a:endParaRPr>
          </a:p>
        </p:txBody>
      </p:sp>
      <p:sp>
        <p:nvSpPr>
          <p:cNvPr id="12" name="Espace réservé du numéro de diapositive 7">
            <a:extLst>
              <a:ext uri="{FF2B5EF4-FFF2-40B4-BE49-F238E27FC236}">
                <a16:creationId xmlns:a16="http://schemas.microsoft.com/office/drawing/2014/main" id="{07191E89-9AE4-48B7-9C81-DF3617DB0D84}"/>
              </a:ext>
            </a:extLst>
          </p:cNvPr>
          <p:cNvSpPr txBox="1">
            <a:spLocks/>
          </p:cNvSpPr>
          <p:nvPr/>
        </p:nvSpPr>
        <p:spPr>
          <a:xfrm>
            <a:off x="11319111" y="6361489"/>
            <a:ext cx="617391" cy="18992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gn="r">
              <a:lnSpc>
                <a:spcPts val="1630"/>
              </a:lnSpc>
            </a:pPr>
            <a:fld id="{81D60167-4931-47E6-BA6A-407CBD079E47}" type="slidenum">
              <a:rPr lang="fr-FR" sz="1400" i="1" smtClean="0">
                <a:solidFill>
                  <a:srgbClr val="000000"/>
                </a:solidFill>
                <a:latin typeface="Times New Roman"/>
                <a:ea typeface="ＭＳ Ｐゴシック"/>
                <a:cs typeface="Times New Roman"/>
              </a:rPr>
              <a:pPr marL="25400" algn="r">
                <a:lnSpc>
                  <a:spcPts val="1630"/>
                </a:lnSpc>
              </a:pPr>
              <a:t>13</a:t>
            </a:fld>
            <a:endParaRPr lang="fr-FR" sz="1400" i="1" dirty="0">
              <a:solidFill>
                <a:srgbClr val="000000"/>
              </a:solidFill>
              <a:latin typeface="Times New Roman"/>
              <a:ea typeface="ＭＳ Ｐゴシック"/>
              <a:cs typeface="Times New Roman"/>
            </a:endParaRPr>
          </a:p>
        </p:txBody>
      </p:sp>
      <p:sp>
        <p:nvSpPr>
          <p:cNvPr id="6" name="Rectangle 5">
            <a:extLst>
              <a:ext uri="{FF2B5EF4-FFF2-40B4-BE49-F238E27FC236}">
                <a16:creationId xmlns:a16="http://schemas.microsoft.com/office/drawing/2014/main" id="{327D3CD3-6B82-461B-8B05-E182CA7A9645}"/>
              </a:ext>
            </a:extLst>
          </p:cNvPr>
          <p:cNvSpPr/>
          <p:nvPr/>
        </p:nvSpPr>
        <p:spPr>
          <a:xfrm>
            <a:off x="374716" y="1156325"/>
            <a:ext cx="8482287" cy="3139321"/>
          </a:xfrm>
          <a:prstGeom prst="rect">
            <a:avLst/>
          </a:prstGeom>
        </p:spPr>
        <p:txBody>
          <a:bodyPr wrap="square">
            <a:spAutoFit/>
          </a:bodyPr>
          <a:lstStyle/>
          <a:p>
            <a:endParaRPr lang="fr-FR" sz="1100" dirty="0"/>
          </a:p>
          <a:p>
            <a:pPr marL="285750" indent="-285750">
              <a:buFont typeface="Wingdings" panose="05000000000000000000" pitchFamily="2" charset="2"/>
              <a:buChar char="Ø"/>
            </a:pPr>
            <a:r>
              <a:rPr lang="fr-FR" sz="1100" dirty="0"/>
              <a:t>Si la mise en place de dispositifs de production électrique de type photovoltaïque (panneaux, rideaux, brise soleil ou autres) rend inaccessibles les façades, celle-ci peut être admise sous réserve du respect de mesures de sécurité adaptées, après avis de la Commission Technique d’Hygiène, de Sécurité et de Protection de l’Environnement. </a:t>
            </a:r>
          </a:p>
          <a:p>
            <a:pPr marL="285750" indent="-285750">
              <a:buFont typeface="Wingdings" panose="05000000000000000000" pitchFamily="2" charset="2"/>
              <a:buChar char="Ø"/>
            </a:pPr>
            <a:endParaRPr lang="fr-FR" sz="1100" dirty="0"/>
          </a:p>
          <a:p>
            <a:pPr marL="285750" indent="-285750">
              <a:buFont typeface="Wingdings" panose="05000000000000000000" pitchFamily="2" charset="2"/>
              <a:buChar char="Ø"/>
            </a:pPr>
            <a:r>
              <a:rPr lang="fr-FR" sz="1100" b="1" dirty="0"/>
              <a:t>Aucune installation excédant le domaine de la très basse tension (DC) n’est autorisée sur une façade </a:t>
            </a:r>
            <a:r>
              <a:rPr lang="fr-FR" sz="1100" dirty="0" smtClean="0"/>
              <a:t>dite </a:t>
            </a:r>
            <a:r>
              <a:rPr lang="fr-FR" sz="1100" dirty="0"/>
              <a:t>« accessible » aux services de secours et de lutte contre l’incendie ;</a:t>
            </a:r>
          </a:p>
          <a:p>
            <a:endParaRPr lang="fr-FR" sz="1100" dirty="0"/>
          </a:p>
          <a:p>
            <a:pPr marL="285750" indent="-285750">
              <a:buFont typeface="Wingdings" panose="05000000000000000000" pitchFamily="2" charset="2"/>
              <a:buChar char="Ø"/>
            </a:pPr>
            <a:r>
              <a:rPr lang="fr-FR" sz="1100" dirty="0"/>
              <a:t>Un </a:t>
            </a:r>
            <a:r>
              <a:rPr lang="fr-FR" sz="1100" b="1" dirty="0"/>
              <a:t>cheminement d’au moins 0,90 mètre de large </a:t>
            </a:r>
            <a:r>
              <a:rPr lang="fr-FR" sz="1100" dirty="0"/>
              <a:t>est laissé libre autour des dispositifs de production électrique de type photovoltaïque installés en toiture. Celui-ci permet notamment d’accéder à toutes les installations techniques du toit ;</a:t>
            </a:r>
          </a:p>
          <a:p>
            <a:endParaRPr lang="fr-FR" sz="1100" dirty="0"/>
          </a:p>
          <a:p>
            <a:pPr marL="285750" indent="-285750">
              <a:buFont typeface="Wingdings" panose="05000000000000000000" pitchFamily="2" charset="2"/>
              <a:buChar char="Ø"/>
            </a:pPr>
            <a:r>
              <a:rPr lang="fr-FR" sz="1100" dirty="0"/>
              <a:t>L’ensemble de l’installation est </a:t>
            </a:r>
            <a:r>
              <a:rPr lang="fr-FR" sz="1100" b="1" dirty="0"/>
              <a:t>conçu selon </a:t>
            </a:r>
            <a:r>
              <a:rPr lang="fr-FR" sz="1100" dirty="0"/>
              <a:t>les préconisations du guide </a:t>
            </a:r>
            <a:r>
              <a:rPr lang="fr-FR" sz="1100" b="1" dirty="0"/>
              <a:t>UTE C 15- 712</a:t>
            </a:r>
            <a:r>
              <a:rPr lang="fr-FR" sz="1100" dirty="0"/>
              <a:t>, en matière de sécurité incendie ;</a:t>
            </a:r>
          </a:p>
          <a:p>
            <a:endParaRPr lang="fr-FR" sz="1100" dirty="0"/>
          </a:p>
          <a:p>
            <a:pPr marL="285750" indent="-285750">
              <a:buFont typeface="Wingdings" panose="05000000000000000000" pitchFamily="2" charset="2"/>
              <a:buChar char="Ø"/>
            </a:pPr>
            <a:r>
              <a:rPr lang="fr-FR" sz="1100" dirty="0"/>
              <a:t>En cas de couplage direct ou indirect au réseau de distribution, </a:t>
            </a:r>
            <a:r>
              <a:rPr lang="fr-FR" sz="1100" b="1" dirty="0"/>
              <a:t>l’installation doit répondre aux prescriptions du distributeur d’électricité.</a:t>
            </a:r>
          </a:p>
          <a:p>
            <a:endParaRPr lang="fr-FR" sz="1100" dirty="0"/>
          </a:p>
          <a:p>
            <a:pPr marL="285750" indent="-285750">
              <a:buFont typeface="Wingdings" panose="05000000000000000000" pitchFamily="2" charset="2"/>
              <a:buChar char="Ø"/>
            </a:pPr>
            <a:r>
              <a:rPr lang="fr-FR" sz="1100" dirty="0"/>
              <a:t>Lorsqu’il existe, le </a:t>
            </a:r>
            <a:r>
              <a:rPr lang="fr-FR" sz="1100" b="1" dirty="0"/>
              <a:t>local technique onduleur </a:t>
            </a:r>
            <a:r>
              <a:rPr lang="fr-FR" sz="1100" dirty="0"/>
              <a:t>possède les caractéristiques d’un local à risques moyens isolé par des </a:t>
            </a:r>
            <a:r>
              <a:rPr lang="fr-FR" sz="1100" b="1" dirty="0"/>
              <a:t>murs et plancher haut coupe-feu</a:t>
            </a:r>
            <a:r>
              <a:rPr lang="fr-FR" sz="1100" dirty="0"/>
              <a:t> de degré une heure et un </a:t>
            </a:r>
            <a:r>
              <a:rPr lang="fr-FR" sz="1100" b="1" dirty="0"/>
              <a:t>bloc-porte coupe-feu</a:t>
            </a:r>
            <a:r>
              <a:rPr lang="fr-FR" sz="1100" dirty="0"/>
              <a:t> de degré une demi-heure, muni d’un </a:t>
            </a:r>
            <a:r>
              <a:rPr lang="fr-FR" sz="1100" b="1" dirty="0"/>
              <a:t>ferme porte</a:t>
            </a:r>
            <a:r>
              <a:rPr lang="fr-FR" sz="1100" dirty="0"/>
              <a:t>.</a:t>
            </a:r>
          </a:p>
          <a:p>
            <a:endParaRPr lang="fr-FR" sz="1100" dirty="0"/>
          </a:p>
        </p:txBody>
      </p:sp>
    </p:spTree>
    <p:extLst>
      <p:ext uri="{BB962C8B-B14F-4D97-AF65-F5344CB8AC3E}">
        <p14:creationId xmlns:p14="http://schemas.microsoft.com/office/powerpoint/2010/main" val="2037507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Prescriptions techniques issues de la règlementation de sécurité</a:t>
            </a:r>
            <a:endParaRPr lang="fr-FR" sz="2400" dirty="0">
              <a:solidFill>
                <a:srgbClr val="0070C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752600" y="6400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fr-FR" altLang="fr-FR" sz="1200" b="1">
              <a:solidFill>
                <a:srgbClr val="FF33CC"/>
              </a:solidFill>
              <a:latin typeface="Times New Roman" panose="02020603050405020304" pitchFamily="18" charset="0"/>
            </a:endParaRPr>
          </a:p>
        </p:txBody>
      </p:sp>
      <p:sp>
        <p:nvSpPr>
          <p:cNvPr id="12" name="Espace réservé du numéro de diapositive 7">
            <a:extLst>
              <a:ext uri="{FF2B5EF4-FFF2-40B4-BE49-F238E27FC236}">
                <a16:creationId xmlns:a16="http://schemas.microsoft.com/office/drawing/2014/main" id="{07191E89-9AE4-48B7-9C81-DF3617DB0D84}"/>
              </a:ext>
            </a:extLst>
          </p:cNvPr>
          <p:cNvSpPr txBox="1">
            <a:spLocks/>
          </p:cNvSpPr>
          <p:nvPr/>
        </p:nvSpPr>
        <p:spPr>
          <a:xfrm>
            <a:off x="11319111" y="6361489"/>
            <a:ext cx="617391" cy="18992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gn="r">
              <a:lnSpc>
                <a:spcPts val="1630"/>
              </a:lnSpc>
            </a:pPr>
            <a:fld id="{81D60167-4931-47E6-BA6A-407CBD079E47}" type="slidenum">
              <a:rPr lang="fr-FR" sz="1400" i="1" smtClean="0">
                <a:solidFill>
                  <a:srgbClr val="000000"/>
                </a:solidFill>
                <a:latin typeface="Times New Roman"/>
                <a:ea typeface="ＭＳ Ｐゴシック"/>
                <a:cs typeface="Times New Roman"/>
              </a:rPr>
              <a:pPr marL="25400" algn="r">
                <a:lnSpc>
                  <a:spcPts val="1630"/>
                </a:lnSpc>
              </a:pPr>
              <a:t>14</a:t>
            </a:fld>
            <a:endParaRPr lang="fr-FR" sz="1400" i="1" dirty="0">
              <a:solidFill>
                <a:srgbClr val="000000"/>
              </a:solidFill>
              <a:latin typeface="Times New Roman"/>
              <a:ea typeface="ＭＳ Ｐゴシック"/>
              <a:cs typeface="Times New Roman"/>
            </a:endParaRPr>
          </a:p>
        </p:txBody>
      </p:sp>
      <p:sp>
        <p:nvSpPr>
          <p:cNvPr id="7" name="Rectangle 6">
            <a:extLst>
              <a:ext uri="{FF2B5EF4-FFF2-40B4-BE49-F238E27FC236}">
                <a16:creationId xmlns:a16="http://schemas.microsoft.com/office/drawing/2014/main" id="{327D3CD3-6B82-461B-8B05-E182CA7A9645}"/>
              </a:ext>
            </a:extLst>
          </p:cNvPr>
          <p:cNvSpPr/>
          <p:nvPr/>
        </p:nvSpPr>
        <p:spPr>
          <a:xfrm>
            <a:off x="0" y="962361"/>
            <a:ext cx="9144000" cy="3985706"/>
          </a:xfrm>
          <a:prstGeom prst="rect">
            <a:avLst/>
          </a:prstGeom>
        </p:spPr>
        <p:txBody>
          <a:bodyPr wrap="square">
            <a:spAutoFit/>
          </a:bodyPr>
          <a:lstStyle/>
          <a:p>
            <a:endParaRPr lang="fr-FR" sz="1100" dirty="0"/>
          </a:p>
          <a:p>
            <a:pPr marL="285750" indent="-285750">
              <a:buFont typeface="Wingdings" panose="05000000000000000000" pitchFamily="2" charset="2"/>
              <a:buChar char="Ø"/>
            </a:pPr>
            <a:r>
              <a:rPr lang="fr-FR" sz="1100" b="1" dirty="0"/>
              <a:t>De préférence, les câbles DC cheminent à l’extérieur du bâtiment </a:t>
            </a:r>
            <a:r>
              <a:rPr lang="fr-FR" sz="1100" dirty="0"/>
              <a:t>jusqu’au local technique onduleur qui doit être placé au plus près des modules.</a:t>
            </a:r>
          </a:p>
          <a:p>
            <a:endParaRPr lang="fr-FR" sz="1100" dirty="0"/>
          </a:p>
          <a:p>
            <a:pPr marL="285750" indent="-285750">
              <a:buFont typeface="Wingdings" panose="05000000000000000000" pitchFamily="2" charset="2"/>
              <a:buChar char="Ø"/>
            </a:pPr>
            <a:r>
              <a:rPr lang="fr-FR" sz="1100" b="1" dirty="0"/>
              <a:t>Une coupure générale simultanée de l’ensemble des onduleurs doit être réalisée </a:t>
            </a:r>
            <a:r>
              <a:rPr lang="fr-FR" sz="1100" dirty="0"/>
              <a:t>par le biais du dispositif de découplage obligatoire lorsque l’installation d’alimentation en énergie électrique est mise hors tension. Un </a:t>
            </a:r>
            <a:r>
              <a:rPr lang="fr-FR" sz="1100" b="1" dirty="0"/>
              <a:t>organe manuel de coupure d’urgence doit être mis en place </a:t>
            </a:r>
            <a:r>
              <a:rPr lang="fr-FR" sz="1100" dirty="0"/>
              <a:t>à l’accès en toiture et à l’entrée du local onduleurs.</a:t>
            </a:r>
          </a:p>
          <a:p>
            <a:endParaRPr lang="fr-FR" sz="1100" dirty="0"/>
          </a:p>
          <a:p>
            <a:pPr marL="285750" indent="-285750">
              <a:buFont typeface="Wingdings" panose="05000000000000000000" pitchFamily="2" charset="2"/>
              <a:buChar char="Ø"/>
            </a:pPr>
            <a:r>
              <a:rPr lang="fr-FR" sz="1100" b="1" dirty="0"/>
              <a:t>Une signalisation doit être réalisée :</a:t>
            </a:r>
          </a:p>
          <a:p>
            <a:pPr marL="1200150" lvl="2" indent="-285750">
              <a:buFont typeface="Arial" panose="020B0604020202020204" pitchFamily="34" charset="0"/>
              <a:buChar char="•"/>
            </a:pPr>
            <a:r>
              <a:rPr lang="fr-FR" sz="1100" dirty="0"/>
              <a:t>par la mise en place aux accès de la construction et à proximité des organes de coupure d’urgence de l’alimentation en énergie électrique, de panonceaux inaltérables portant la mention : </a:t>
            </a:r>
          </a:p>
          <a:p>
            <a:pPr lvl="2"/>
            <a:r>
              <a:rPr lang="fr-FR" sz="1100" dirty="0">
                <a:solidFill>
                  <a:srgbClr val="FF0000"/>
                </a:solidFill>
              </a:rPr>
              <a:t>     </a:t>
            </a:r>
            <a:r>
              <a:rPr lang="fr-FR" sz="1100" b="1" dirty="0">
                <a:solidFill>
                  <a:srgbClr val="FF0000"/>
                </a:solidFill>
                <a:latin typeface="+mj-lt"/>
              </a:rPr>
              <a:t>« ATTENTION – PRESENCE DE DEUX SOURCES DE TENSION : 1 – RESEAU DE DISTRIBUTION ; 2 – DISPOSITIFS PHOTOVOLTAÏQUES »,   </a:t>
            </a:r>
          </a:p>
          <a:p>
            <a:pPr lvl="2"/>
            <a:r>
              <a:rPr lang="fr-FR" sz="1100" dirty="0"/>
              <a:t>        en lettres noires sur fond jaune ;</a:t>
            </a:r>
          </a:p>
          <a:p>
            <a:pPr marL="1200150" lvl="2" indent="-285750">
              <a:buFont typeface="Arial" panose="020B0604020202020204" pitchFamily="34" charset="0"/>
              <a:buChar char="•"/>
            </a:pPr>
            <a:r>
              <a:rPr lang="fr-FR" sz="1100" dirty="0"/>
              <a:t>par la signalisation sur les plans de la construction, destinés à faciliter l’intervention des secours, des emplacements du ou des locaux techniques onduleurs ;</a:t>
            </a:r>
          </a:p>
          <a:p>
            <a:pPr marL="1200150" lvl="2" indent="-285750">
              <a:buFont typeface="Arial" panose="020B0604020202020204" pitchFamily="34" charset="0"/>
              <a:buChar char="•"/>
            </a:pPr>
            <a:r>
              <a:rPr lang="fr-FR" sz="1100" dirty="0"/>
              <a:t>par la mise en place du pictogramme dédié au risque photovoltaïque :</a:t>
            </a:r>
          </a:p>
          <a:p>
            <a:r>
              <a:rPr lang="fr-FR" sz="1100" dirty="0"/>
              <a:t>		- à l’extérieur du bâtiment, devant l’accès réservé aux secours,</a:t>
            </a:r>
          </a:p>
          <a:p>
            <a:r>
              <a:rPr lang="fr-FR" sz="1100" dirty="0"/>
              <a:t>		- aux accès aux locaux techniques onduleurs et aux locaux abritant les équipements techniques relatifs à l’énergie photovoltaïque,</a:t>
            </a:r>
          </a:p>
          <a:p>
            <a:r>
              <a:rPr lang="fr-FR" sz="1100" dirty="0"/>
              <a:t>		- sur les câbles DC tous les 5 mètres,</a:t>
            </a:r>
          </a:p>
          <a:p>
            <a:r>
              <a:rPr lang="fr-FR" sz="1100" dirty="0"/>
              <a:t>		- sur la porte du local de transformation ou sur le panneau de comptage en fonction du niveau de tension de l’alimentation </a:t>
            </a:r>
            <a:r>
              <a:rPr lang="fr-FR" sz="1100" dirty="0" smtClean="0"/>
              <a:t>de l’installation</a:t>
            </a:r>
            <a:endParaRPr lang="fr-FR" sz="1100" dirty="0"/>
          </a:p>
          <a:p>
            <a:endParaRPr lang="fr-FR" sz="1100" dirty="0" smtClean="0"/>
          </a:p>
          <a:p>
            <a:endParaRPr lang="fr-FR" sz="1100" dirty="0"/>
          </a:p>
          <a:p>
            <a:r>
              <a:rPr lang="fr-FR" sz="1100" b="1" dirty="0"/>
              <a:t>Les contrôles, les vérifications et l’entretien des installations électriques sont effectués dans les conditions définies au présent Livre, Titre 9</a:t>
            </a:r>
          </a:p>
          <a:p>
            <a:endParaRPr lang="fr-FR" sz="1100" dirty="0"/>
          </a:p>
        </p:txBody>
      </p:sp>
    </p:spTree>
    <p:extLst>
      <p:ext uri="{BB962C8B-B14F-4D97-AF65-F5344CB8AC3E}">
        <p14:creationId xmlns:p14="http://schemas.microsoft.com/office/powerpoint/2010/main" val="4237531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21356" b="17512"/>
          <a:stretch/>
        </p:blipFill>
        <p:spPr>
          <a:xfrm>
            <a:off x="876479" y="4345757"/>
            <a:ext cx="2031080" cy="476055"/>
          </a:xfrm>
          <a:prstGeom prst="rect">
            <a:avLst/>
          </a:prstGeom>
        </p:spPr>
      </p:pic>
      <p:pic>
        <p:nvPicPr>
          <p:cNvPr id="13" name="Picture 12">
            <a:extLst>
              <a:ext uri="{FF2B5EF4-FFF2-40B4-BE49-F238E27FC236}">
                <a16:creationId xmlns:a16="http://schemas.microsoft.com/office/drawing/2014/main" id="{C8D66855-7581-5D48-8700-04CBB8A64858}"/>
              </a:ext>
            </a:extLst>
          </p:cNvPr>
          <p:cNvPicPr>
            <a:picLocks noChangeAspect="1"/>
          </p:cNvPicPr>
          <p:nvPr/>
        </p:nvPicPr>
        <p:blipFill>
          <a:blip r:embed="rId4"/>
          <a:stretch>
            <a:fillRect/>
          </a:stretch>
        </p:blipFill>
        <p:spPr>
          <a:xfrm>
            <a:off x="548653" y="4723780"/>
            <a:ext cx="196064" cy="196064"/>
          </a:xfrm>
          <a:prstGeom prst="rect">
            <a:avLst/>
          </a:prstGeom>
        </p:spPr>
      </p:pic>
      <p:pic>
        <p:nvPicPr>
          <p:cNvPr id="6" name="Picture 5">
            <a:extLst>
              <a:ext uri="{FF2B5EF4-FFF2-40B4-BE49-F238E27FC236}">
                <a16:creationId xmlns:a16="http://schemas.microsoft.com/office/drawing/2014/main" id="{EC4B387F-4D94-7D49-9B49-2FBAAAE7592B}"/>
              </a:ext>
            </a:extLst>
          </p:cNvPr>
          <p:cNvPicPr>
            <a:picLocks noChangeAspect="1"/>
          </p:cNvPicPr>
          <p:nvPr/>
        </p:nvPicPr>
        <p:blipFill>
          <a:blip r:embed="rId5"/>
          <a:stretch>
            <a:fillRect/>
          </a:stretch>
        </p:blipFill>
        <p:spPr>
          <a:xfrm>
            <a:off x="646685" y="3511854"/>
            <a:ext cx="1018094" cy="1018094"/>
          </a:xfrm>
          <a:prstGeom prst="rect">
            <a:avLst/>
          </a:prstGeom>
        </p:spPr>
      </p:pic>
      <p:sp>
        <p:nvSpPr>
          <p:cNvPr id="8" name="Rounded Rectangle 12">
            <a:extLst>
              <a:ext uri="{FF2B5EF4-FFF2-40B4-BE49-F238E27FC236}">
                <a16:creationId xmlns:a16="http://schemas.microsoft.com/office/drawing/2014/main" id="{3D214B00-94CE-2748-85CD-62CA055FAD2F}"/>
              </a:ext>
            </a:extLst>
          </p:cNvPr>
          <p:cNvSpPr/>
          <p:nvPr/>
        </p:nvSpPr>
        <p:spPr>
          <a:xfrm>
            <a:off x="2613120" y="1131214"/>
            <a:ext cx="4683226" cy="2658359"/>
          </a:xfrm>
          <a:prstGeom prst="round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p:cNvSpPr txBox="1"/>
          <p:nvPr/>
        </p:nvSpPr>
        <p:spPr>
          <a:xfrm>
            <a:off x="2917520" y="1942914"/>
            <a:ext cx="4074427" cy="1846659"/>
          </a:xfrm>
          <a:prstGeom prst="rect">
            <a:avLst/>
          </a:prstGeom>
          <a:noFill/>
        </p:spPr>
        <p:txBody>
          <a:bodyPr wrap="square" rtlCol="0">
            <a:spAutoFit/>
          </a:bodyPr>
          <a:lstStyle/>
          <a:p>
            <a:pPr algn="ctr"/>
            <a:r>
              <a:rPr lang="en-US" sz="3200" b="1" dirty="0">
                <a:solidFill>
                  <a:srgbClr val="0070C0"/>
                </a:solidFill>
                <a:latin typeface="Hiragino Sans GB W3" panose="020B0300000000000000" pitchFamily="34" charset="-128"/>
                <a:ea typeface="Hiragino Sans GB W3" panose="020B0300000000000000" pitchFamily="34" charset="-128"/>
                <a:cs typeface="Plantagenet Cherokee" panose="02020000000000000000" pitchFamily="18" charset="-79"/>
              </a:rPr>
              <a:t>MERCI POUR VOTRE ATTENTION </a:t>
            </a:r>
          </a:p>
          <a:p>
            <a:endParaRPr lang="fr-FR" dirty="0"/>
          </a:p>
        </p:txBody>
      </p:sp>
    </p:spTree>
    <p:extLst>
      <p:ext uri="{BB962C8B-B14F-4D97-AF65-F5344CB8AC3E}">
        <p14:creationId xmlns:p14="http://schemas.microsoft.com/office/powerpoint/2010/main" val="3022452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BA2A7F-734B-4C9E-8F51-9A4A220256AC}"/>
              </a:ext>
            </a:extLst>
          </p:cNvPr>
          <p:cNvPicPr>
            <a:picLocks noChangeAspect="1"/>
          </p:cNvPicPr>
          <p:nvPr/>
        </p:nvPicPr>
        <p:blipFill>
          <a:blip r:embed="rId2"/>
          <a:stretch>
            <a:fillRect/>
          </a:stretch>
        </p:blipFill>
        <p:spPr>
          <a:xfrm>
            <a:off x="736780" y="3692796"/>
            <a:ext cx="2259402" cy="347539"/>
          </a:xfrm>
          <a:prstGeom prst="rect">
            <a:avLst/>
          </a:prstGeom>
        </p:spPr>
      </p:pic>
      <p:pic>
        <p:nvPicPr>
          <p:cNvPr id="6" name="Image 5">
            <a:extLst>
              <a:ext uri="{FF2B5EF4-FFF2-40B4-BE49-F238E27FC236}">
                <a16:creationId xmlns:a16="http://schemas.microsoft.com/office/drawing/2014/main" id="{E18182E5-3886-4EFB-A332-BBBF18D5F9BC}"/>
              </a:ext>
            </a:extLst>
          </p:cNvPr>
          <p:cNvPicPr>
            <a:picLocks noChangeAspect="1"/>
          </p:cNvPicPr>
          <p:nvPr/>
        </p:nvPicPr>
        <p:blipFill rotWithShape="1">
          <a:blip r:embed="rId3"/>
          <a:srcRect l="9986" t="29688" r="10095" b="27051"/>
          <a:stretch/>
        </p:blipFill>
        <p:spPr>
          <a:xfrm>
            <a:off x="1967631" y="3053681"/>
            <a:ext cx="1034875" cy="398234"/>
          </a:xfrm>
          <a:prstGeom prst="rect">
            <a:avLst/>
          </a:prstGeom>
        </p:spPr>
      </p:pic>
      <p:pic>
        <p:nvPicPr>
          <p:cNvPr id="8" name="Image 7">
            <a:extLst>
              <a:ext uri="{FF2B5EF4-FFF2-40B4-BE49-F238E27FC236}">
                <a16:creationId xmlns:a16="http://schemas.microsoft.com/office/drawing/2014/main" id="{0D077D7D-6D16-4613-8DC2-A17C34E0A15E}"/>
              </a:ext>
            </a:extLst>
          </p:cNvPr>
          <p:cNvPicPr>
            <a:picLocks noChangeAspect="1"/>
          </p:cNvPicPr>
          <p:nvPr/>
        </p:nvPicPr>
        <p:blipFill>
          <a:blip r:embed="rId4"/>
          <a:stretch>
            <a:fillRect/>
          </a:stretch>
        </p:blipFill>
        <p:spPr>
          <a:xfrm>
            <a:off x="721502" y="3053681"/>
            <a:ext cx="1211879" cy="392371"/>
          </a:xfrm>
          <a:prstGeom prst="rect">
            <a:avLst/>
          </a:prstGeom>
        </p:spPr>
      </p:pic>
      <p:pic>
        <p:nvPicPr>
          <p:cNvPr id="10" name="Picture 6">
            <a:extLst>
              <a:ext uri="{FF2B5EF4-FFF2-40B4-BE49-F238E27FC236}">
                <a16:creationId xmlns:a16="http://schemas.microsoft.com/office/drawing/2014/main" id="{8628E00B-89BE-4C06-BDB6-85E928B8D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501" y="2806937"/>
            <a:ext cx="4509662" cy="8162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itre 1">
            <a:extLst>
              <a:ext uri="{FF2B5EF4-FFF2-40B4-BE49-F238E27FC236}">
                <a16:creationId xmlns:a16="http://schemas.microsoft.com/office/drawing/2014/main" id="{E7932F86-7D44-4823-ADC6-5ED9A31C5FB3}"/>
              </a:ext>
            </a:extLst>
          </p:cNvPr>
          <p:cNvSpPr>
            <a:spLocks noGrp="1"/>
          </p:cNvSpPr>
          <p:nvPr>
            <p:ph type="ctrTitle"/>
          </p:nvPr>
        </p:nvSpPr>
        <p:spPr>
          <a:xfrm>
            <a:off x="1057565" y="1147930"/>
            <a:ext cx="7033490" cy="839972"/>
          </a:xfrm>
        </p:spPr>
        <p:txBody>
          <a:bodyPr>
            <a:noAutofit/>
          </a:bodyPr>
          <a:lstStyle/>
          <a:p>
            <a:pPr algn="ctr"/>
            <a: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Le photovoltaïque </a:t>
            </a:r>
            <a:r>
              <a:rPr lang="fr-FR" sz="2400" dirty="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à Monaco, </a:t>
            </a:r>
            <a: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
            </a:r>
            <a:b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br>
            <a: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rappel </a:t>
            </a:r>
            <a:r>
              <a:rPr lang="fr-FR" sz="2400" dirty="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du contexte </a:t>
            </a:r>
            <a: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réglementaire</a:t>
            </a:r>
            <a:b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br>
            <a: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&amp; étapes de mise en œuvre d’un projet d’installation</a:t>
            </a:r>
            <a:r>
              <a:rPr lang="fr-FR" sz="2400" dirty="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 </a:t>
            </a:r>
          </a:p>
        </p:txBody>
      </p:sp>
    </p:spTree>
    <p:extLst>
      <p:ext uri="{BB962C8B-B14F-4D97-AF65-F5344CB8AC3E}">
        <p14:creationId xmlns:p14="http://schemas.microsoft.com/office/powerpoint/2010/main" val="316877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7932F86-7D44-4823-ADC6-5ED9A31C5FB3}"/>
              </a:ext>
            </a:extLst>
          </p:cNvPr>
          <p:cNvSpPr>
            <a:spLocks noGrp="1"/>
          </p:cNvSpPr>
          <p:nvPr>
            <p:ph type="ctrTitle"/>
          </p:nvPr>
        </p:nvSpPr>
        <p:spPr>
          <a:xfrm>
            <a:off x="1057565" y="515240"/>
            <a:ext cx="7033490" cy="459196"/>
          </a:xfrm>
        </p:spPr>
        <p:txBody>
          <a:bodyPr>
            <a:noAutofit/>
          </a:bodyPr>
          <a:lstStyle/>
          <a:p>
            <a:pPr algn="ctr"/>
            <a:r>
              <a:rPr lang="fr-FR" sz="2400" dirty="0" smtClean="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Sommaire</a:t>
            </a:r>
            <a:r>
              <a:rPr lang="fr-FR" sz="2400" dirty="0">
                <a:solidFill>
                  <a:schemeClr val="accent1">
                    <a:lumMod val="75000"/>
                  </a:schemeClr>
                </a:solidFill>
                <a:effectLst>
                  <a:outerShdw blurRad="38100" dist="38100" dir="2700000" algn="tl">
                    <a:srgbClr val="000000">
                      <a:alpha val="43137"/>
                    </a:srgbClr>
                  </a:outerShdw>
                </a:effectLst>
                <a:latin typeface="+mn-lt"/>
                <a:cs typeface="Times New Roman" panose="02020603050405020304" pitchFamily="18" charset="0"/>
              </a:rPr>
              <a:t> </a:t>
            </a:r>
          </a:p>
        </p:txBody>
      </p:sp>
      <p:sp>
        <p:nvSpPr>
          <p:cNvPr id="2" name="Rectangle 1"/>
          <p:cNvSpPr/>
          <p:nvPr/>
        </p:nvSpPr>
        <p:spPr>
          <a:xfrm>
            <a:off x="923637" y="1123835"/>
            <a:ext cx="7301345" cy="3170099"/>
          </a:xfrm>
          <a:prstGeom prst="rect">
            <a:avLst/>
          </a:prstGeom>
        </p:spPr>
        <p:txBody>
          <a:bodyPr wrap="square">
            <a:spAutoFit/>
          </a:bodyPr>
          <a:lstStyle/>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kern="0" dirty="0" smtClean="0">
                <a:latin typeface="Calibri" panose="020F0502020204030204"/>
              </a:rPr>
              <a:t>Le contexte</a:t>
            </a:r>
            <a:endParaRPr lang="fr-FR" kern="0" dirty="0">
              <a:latin typeface="Calibri" panose="020F0502020204030204"/>
            </a:endParaRP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kern="0" dirty="0" smtClean="0">
                <a:latin typeface="Calibri" panose="020F0502020204030204"/>
              </a:rPr>
              <a:t>Rappels de la réglementation énergétique</a:t>
            </a:r>
            <a:endParaRPr lang="fr-FR" kern="0" dirty="0">
              <a:latin typeface="Calibri" panose="020F0502020204030204"/>
            </a:endParaRP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kern="0" dirty="0" smtClean="0">
                <a:latin typeface="Calibri" panose="020F0502020204030204"/>
              </a:rPr>
              <a:t>Rappels du référentiel BD2M</a:t>
            </a:r>
            <a:endParaRPr lang="fr-FR" kern="0" dirty="0">
              <a:latin typeface="Calibri" panose="020F0502020204030204"/>
            </a:endParaRP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kern="0" dirty="0" smtClean="0">
                <a:latin typeface="Calibri" panose="020F0502020204030204"/>
              </a:rPr>
              <a:t>Subvention à l’installation de PV</a:t>
            </a:r>
            <a:endParaRPr lang="fr-FR" kern="0" dirty="0">
              <a:latin typeface="Calibri" panose="020F0502020204030204"/>
            </a:endParaRP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kern="0" dirty="0" smtClean="0">
                <a:latin typeface="Calibri" panose="020F0502020204030204"/>
              </a:rPr>
              <a:t>Etapes d’un projet </a:t>
            </a: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kern="0" dirty="0" smtClean="0">
                <a:latin typeface="Calibri" panose="020F0502020204030204"/>
              </a:rPr>
              <a:t>Prescriptions techniques issues de la réglementation de Sécurité</a:t>
            </a:r>
            <a:endParaRPr lang="fr-FR" kern="0" dirty="0">
              <a:latin typeface="Calibri" panose="020F0502020204030204"/>
            </a:endParaRP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endParaRPr lang="fr-FR" sz="1100" kern="0" dirty="0">
              <a:latin typeface="Calibri" panose="020F0502020204030204"/>
            </a:endParaRP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endParaRPr lang="fr-FR" sz="1100" kern="0" dirty="0">
              <a:latin typeface="Calibri" panose="020F0502020204030204"/>
            </a:endParaRPr>
          </a:p>
        </p:txBody>
      </p:sp>
    </p:spTree>
    <p:extLst>
      <p:ext uri="{BB962C8B-B14F-4D97-AF65-F5344CB8AC3E}">
        <p14:creationId xmlns:p14="http://schemas.microsoft.com/office/powerpoint/2010/main" val="3252707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62851" y="1028443"/>
            <a:ext cx="8695923" cy="42371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46" indent="-171446" defTabSz="685783" fontAlgn="auto">
              <a:lnSpc>
                <a:spcPct val="100000"/>
              </a:lnSpc>
              <a:spcBef>
                <a:spcPts val="600"/>
              </a:spcBef>
              <a:spcAft>
                <a:spcPts val="600"/>
              </a:spcAft>
              <a:buFont typeface="Courier New" panose="02070309020205020404" pitchFamily="49" charset="0"/>
              <a:buChar char="o"/>
            </a:pPr>
            <a:r>
              <a:rPr lang="fr-FR" sz="1600" kern="0" dirty="0"/>
              <a:t>La Principauté de Monaco s’est engagée à atteindre la neutralité carbone en 2050</a:t>
            </a:r>
          </a:p>
          <a:p>
            <a:pPr marL="171446" indent="-171446" defTabSz="685783" fontAlgn="auto">
              <a:lnSpc>
                <a:spcPct val="100000"/>
              </a:lnSpc>
              <a:spcBef>
                <a:spcPts val="600"/>
              </a:spcBef>
              <a:spcAft>
                <a:spcPts val="600"/>
              </a:spcAft>
              <a:buFont typeface="Courier New" panose="02070309020205020404" pitchFamily="49" charset="0"/>
              <a:buChar char="o"/>
            </a:pPr>
            <a:r>
              <a:rPr lang="fr-FR" sz="1600" kern="0" dirty="0" smtClean="0">
                <a:latin typeface="Calibri" panose="020F0502020204030204"/>
              </a:rPr>
              <a:t>Le bâtiment est au cœur de la transition énergétique (construction / rénovation)</a:t>
            </a:r>
          </a:p>
          <a:p>
            <a:pPr marL="0" indent="0" defTabSz="685783" fontAlgn="auto">
              <a:lnSpc>
                <a:spcPct val="100000"/>
              </a:lnSpc>
              <a:spcBef>
                <a:spcPts val="600"/>
              </a:spcBef>
              <a:spcAft>
                <a:spcPts val="600"/>
              </a:spcAft>
              <a:buNone/>
            </a:pPr>
            <a:endParaRPr lang="fr-FR" sz="450" kern="0" dirty="0">
              <a:latin typeface="Calibri" panose="020F0502020204030204"/>
            </a:endParaRPr>
          </a:p>
          <a:p>
            <a:pPr marL="0" indent="0" defTabSz="685783" fontAlgn="auto">
              <a:lnSpc>
                <a:spcPct val="100000"/>
              </a:lnSpc>
              <a:spcBef>
                <a:spcPts val="600"/>
              </a:spcBef>
              <a:spcAft>
                <a:spcPts val="600"/>
              </a:spcAft>
              <a:buNone/>
            </a:pPr>
            <a:endParaRPr lang="fr-FR" sz="1800" b="1" kern="0" dirty="0">
              <a:latin typeface="Calibri" panose="020F0502020204030204"/>
            </a:endParaRPr>
          </a:p>
        </p:txBody>
      </p:sp>
      <p:sp>
        <p:nvSpPr>
          <p:cNvPr id="2" name="Titre 1"/>
          <p:cNvSpPr>
            <a:spLocks noGrp="1"/>
          </p:cNvSpPr>
          <p:nvPr>
            <p:ph type="title"/>
          </p:nvPr>
        </p:nvSpPr>
        <p:spPr>
          <a:xfrm>
            <a:off x="268665" y="216293"/>
            <a:ext cx="8526544" cy="734400"/>
          </a:xfrm>
          <a:ln>
            <a:solidFill>
              <a:srgbClr val="0070C0"/>
            </a:solidFill>
          </a:ln>
        </p:spPr>
        <p:txBody>
          <a:bodyPr vert="horz" lIns="91440" tIns="45720" rIns="91440" bIns="45720" rtlCol="0" anchor="ctr">
            <a:normAutofit/>
          </a:bodyPr>
          <a:lstStyle/>
          <a:p>
            <a:pPr algn="ctr"/>
            <a:r>
              <a:rPr lang="fr-FR" sz="2400" dirty="0" smtClean="0">
                <a:solidFill>
                  <a:srgbClr val="0070C0"/>
                </a:solidFill>
                <a:effectLst>
                  <a:outerShdw blurRad="38100" dist="38100" dir="2700000" algn="tl">
                    <a:srgbClr val="000000">
                      <a:alpha val="43137"/>
                    </a:srgbClr>
                  </a:outerShdw>
                </a:effectLst>
              </a:rPr>
              <a:t>Le contexte</a:t>
            </a:r>
            <a:endParaRPr lang="fr-FR" sz="2400" dirty="0">
              <a:solidFill>
                <a:srgbClr val="0070C0"/>
              </a:solidFill>
              <a:effectLst>
                <a:outerShdw blurRad="38100" dist="38100" dir="2700000" algn="tl">
                  <a:srgbClr val="000000">
                    <a:alpha val="43137"/>
                  </a:srgbClr>
                </a:outerShdw>
              </a:effectLst>
            </a:endParaRPr>
          </a:p>
        </p:txBody>
      </p:sp>
      <p:sp>
        <p:nvSpPr>
          <p:cNvPr id="8" name="Espace réservé du numéro de diapositive 7">
            <a:extLst>
              <a:ext uri="{FF2B5EF4-FFF2-40B4-BE49-F238E27FC236}">
                <a16:creationId xmlns:a16="http://schemas.microsoft.com/office/drawing/2014/main" id="{E4FE8820-23EA-4C7F-B4D9-62E9AC33276C}"/>
              </a:ext>
            </a:extLst>
          </p:cNvPr>
          <p:cNvSpPr txBox="1">
            <a:spLocks/>
          </p:cNvSpPr>
          <p:nvPr/>
        </p:nvSpPr>
        <p:spPr bwMode="auto">
          <a:xfrm>
            <a:off x="8458201" y="4786529"/>
            <a:ext cx="463043" cy="14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marL="0" algn="r" defTabSz="914400" rtl="0" eaLnBrk="1" latinLnBrk="0" hangingPunct="1">
              <a:spcBef>
                <a:spcPct val="20000"/>
              </a:spcBef>
              <a:buBlip>
                <a:blip r:embed="rId3"/>
              </a:buBlip>
              <a:defRPr sz="2600" i="1" kern="1200">
                <a:solidFill>
                  <a:srgbClr val="006BAD"/>
                </a:solidFill>
                <a:latin typeface="Arial Bold"/>
                <a:ea typeface="MS PGothic" panose="020B0600070205080204" pitchFamily="34" charset="-128"/>
                <a:cs typeface="+mn-cs"/>
              </a:defRPr>
            </a:lvl1pPr>
            <a:lvl2pPr marL="742950" indent="-285750" algn="l" defTabSz="914400" rtl="0" eaLnBrk="1" latinLnBrk="0" hangingPunct="1">
              <a:spcBef>
                <a:spcPct val="20000"/>
              </a:spcBef>
              <a:buBlip>
                <a:blip r:embed="rId4"/>
              </a:buBlip>
              <a:defRPr sz="2000" b="1" kern="1200">
                <a:solidFill>
                  <a:srgbClr val="3B3D3C"/>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spcBef>
                <a:spcPct val="20000"/>
              </a:spcBef>
              <a:buChar char="•"/>
              <a:defRPr sz="20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spcBef>
                <a:spcPct val="20000"/>
              </a:spcBef>
              <a:buFont typeface="Times" panose="02020603050405020304" pitchFamily="18" charset="0"/>
              <a:buChar char="•"/>
              <a:defRPr sz="1400" b="1" i="1" kern="1200">
                <a:solidFill>
                  <a:srgbClr val="006BAD"/>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spcBef>
                <a:spcPct val="20000"/>
              </a:spcBef>
              <a:buChar char="»"/>
              <a:defRPr sz="1200" i="1" kern="1200">
                <a:solidFill>
                  <a:schemeClr val="bg2"/>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9pPr>
          </a:lstStyle>
          <a:p>
            <a:pPr defTabSz="685800" fontAlgn="auto">
              <a:spcBef>
                <a:spcPct val="0"/>
              </a:spcBef>
              <a:spcAft>
                <a:spcPts val="0"/>
              </a:spcAft>
              <a:buNone/>
            </a:pPr>
            <a:fld id="{86572840-04BD-4DD0-9CF1-83C78FF4CCE7}" type="slidenum">
              <a:rPr lang="fr-FR" altLang="fr-FR" sz="1050">
                <a:solidFill>
                  <a:srgbClr val="000000"/>
                </a:solidFill>
                <a:latin typeface="Times New Roman" panose="02020603050405020304" pitchFamily="18" charset="0"/>
              </a:rPr>
              <a:pPr defTabSz="685800" fontAlgn="auto">
                <a:spcBef>
                  <a:spcPct val="0"/>
                </a:spcBef>
                <a:spcAft>
                  <a:spcPts val="0"/>
                </a:spcAft>
                <a:buNone/>
              </a:pPr>
              <a:t>4</a:t>
            </a:fld>
            <a:endParaRPr lang="fr-FR" altLang="fr-FR" sz="1050" dirty="0">
              <a:solidFill>
                <a:srgbClr val="000000"/>
              </a:solidFill>
              <a:latin typeface="Times New Roman" panose="02020603050405020304" pitchFamily="18" charset="0"/>
            </a:endParaRPr>
          </a:p>
        </p:txBody>
      </p:sp>
      <p:pic>
        <p:nvPicPr>
          <p:cNvPr id="9" name="Image 8"/>
          <p:cNvPicPr>
            <a:picLocks noChangeAspect="1"/>
          </p:cNvPicPr>
          <p:nvPr/>
        </p:nvPicPr>
        <p:blipFill>
          <a:blip r:embed="rId5"/>
          <a:stretch>
            <a:fillRect/>
          </a:stretch>
        </p:blipFill>
        <p:spPr>
          <a:xfrm>
            <a:off x="1522162" y="1824300"/>
            <a:ext cx="4133146" cy="3181814"/>
          </a:xfrm>
          <a:prstGeom prst="rect">
            <a:avLst/>
          </a:prstGeom>
        </p:spPr>
      </p:pic>
      <p:graphicFrame>
        <p:nvGraphicFramePr>
          <p:cNvPr id="10" name="Diagramme 9"/>
          <p:cNvGraphicFramePr/>
          <p:nvPr>
            <p:extLst>
              <p:ext uri="{D42A27DB-BD31-4B8C-83A1-F6EECF244321}">
                <p14:modId xmlns:p14="http://schemas.microsoft.com/office/powerpoint/2010/main" val="2554113880"/>
              </p:ext>
            </p:extLst>
          </p:nvPr>
        </p:nvGraphicFramePr>
        <p:xfrm>
          <a:off x="6378471" y="2309402"/>
          <a:ext cx="2017260" cy="2067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6364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97180" y="872062"/>
            <a:ext cx="8549640" cy="42371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46" indent="-171446" defTabSz="685783">
              <a:lnSpc>
                <a:spcPct val="100000"/>
              </a:lnSpc>
              <a:spcBef>
                <a:spcPts val="600"/>
              </a:spcBef>
              <a:spcAft>
                <a:spcPts val="600"/>
              </a:spcAft>
              <a:buFont typeface="Courier New" panose="02070309020205020404" pitchFamily="49" charset="0"/>
              <a:buChar char="o"/>
            </a:pPr>
            <a:r>
              <a:rPr lang="fr-FR" sz="1600" kern="0" dirty="0">
                <a:latin typeface="Calibri" panose="020F0502020204030204"/>
              </a:rPr>
              <a:t>Article </a:t>
            </a:r>
            <a:r>
              <a:rPr lang="fr-FR" sz="1600" kern="0" dirty="0" smtClean="0">
                <a:latin typeface="Calibri" panose="020F0502020204030204"/>
              </a:rPr>
              <a:t>7 de la RE </a:t>
            </a:r>
            <a:r>
              <a:rPr lang="fr-FR" sz="1600" kern="0" dirty="0">
                <a:latin typeface="Calibri" panose="020F0502020204030204"/>
              </a:rPr>
              <a:t>: définition du coefficient </a:t>
            </a:r>
            <a:r>
              <a:rPr lang="fr-FR" sz="1600" kern="0" dirty="0" err="1">
                <a:latin typeface="Calibri" panose="020F0502020204030204"/>
              </a:rPr>
              <a:t>Aepenr</a:t>
            </a:r>
            <a:endParaRPr lang="fr-FR" sz="1600" kern="0" dirty="0">
              <a:latin typeface="Calibri" panose="020F0502020204030204"/>
            </a:endParaRPr>
          </a:p>
          <a:p>
            <a:pPr marL="0" lvl="1" indent="539737" defTabSz="685783">
              <a:lnSpc>
                <a:spcPct val="100000"/>
              </a:lnSpc>
              <a:spcBef>
                <a:spcPts val="600"/>
              </a:spcBef>
              <a:spcAft>
                <a:spcPts val="600"/>
              </a:spcAft>
              <a:buNone/>
              <a:tabLst>
                <a:tab pos="360354" algn="l"/>
              </a:tabLst>
            </a:pPr>
            <a:r>
              <a:rPr lang="fr-FR" sz="1100" kern="0" dirty="0">
                <a:latin typeface="Calibri" panose="020F0502020204030204"/>
              </a:rPr>
              <a:t>1. La contribution aux énergies renouvelables d’un bâtiment, correspond à la production d’énergie primaire par des systèmes à énergie renouvelable du bâtiment (solaire photovoltaïque, cogénération), à la prise en compte de la part d’énergie renouvelable de certaines sources d’énergie (réseaux de chaleur urbains, bois), ou au calcul d’un gain conventionnel en énergie primaire résultant de la contribution de l’environnement  climatique local (solaire thermique, pompes à chaleur).</a:t>
            </a:r>
          </a:p>
          <a:p>
            <a:pPr marL="0" indent="539737" defTabSz="685783">
              <a:buNone/>
              <a:tabLst>
                <a:tab pos="360354" algn="l"/>
              </a:tabLst>
            </a:pPr>
            <a:r>
              <a:rPr lang="fr-FR" sz="1100" kern="0" dirty="0">
                <a:latin typeface="Calibri" panose="020F0502020204030204"/>
              </a:rPr>
              <a:t>2. Elle s’exprime sous la forme d’un coefficient exprimé en kWh/m² par an d’énergie primaire, noté </a:t>
            </a:r>
            <a:r>
              <a:rPr lang="fr-FR" sz="1100" kern="0" dirty="0" err="1">
                <a:latin typeface="Calibri" panose="020F0502020204030204"/>
              </a:rPr>
              <a:t>Aepenr</a:t>
            </a:r>
            <a:r>
              <a:rPr lang="fr-FR" sz="1100" kern="0" dirty="0">
                <a:latin typeface="Calibri" panose="020F0502020204030204"/>
              </a:rPr>
              <a:t>. La surface prise en compte est égale à la SHOC.</a:t>
            </a:r>
          </a:p>
          <a:p>
            <a:pPr marL="171446" indent="-171446" defTabSz="685783"/>
            <a:endParaRPr lang="fr-FR" sz="700" kern="0" dirty="0">
              <a:latin typeface="Calibri" panose="020F0502020204030204"/>
            </a:endParaRPr>
          </a:p>
          <a:p>
            <a:pPr marL="171446" indent="-171446" defTabSz="685783">
              <a:buFont typeface="Courier New" panose="02070309020205020404" pitchFamily="49" charset="0"/>
              <a:buChar char="o"/>
            </a:pPr>
            <a:r>
              <a:rPr lang="fr-FR" sz="1600" kern="0" dirty="0">
                <a:latin typeface="Calibri" panose="020F0502020204030204"/>
              </a:rPr>
              <a:t>Article 15 : Exigences pour les nouvelles constructions : </a:t>
            </a:r>
          </a:p>
          <a:p>
            <a:pPr marL="0" indent="539737" defTabSz="685783">
              <a:buNone/>
            </a:pPr>
            <a:r>
              <a:rPr lang="fr-FR" sz="1100" kern="0" dirty="0">
                <a:latin typeface="Calibri" panose="020F0502020204030204"/>
              </a:rPr>
              <a:t>Pour tout nouveau bâtiment ou extension de bâtiment, le coefficient </a:t>
            </a:r>
            <a:r>
              <a:rPr lang="fr-FR" sz="1100" kern="0" dirty="0" err="1">
                <a:latin typeface="Calibri" panose="020F0502020204030204"/>
              </a:rPr>
              <a:t>Aepenr</a:t>
            </a:r>
            <a:r>
              <a:rPr lang="fr-FR" sz="1100" kern="0" dirty="0">
                <a:latin typeface="Calibri" panose="020F0502020204030204"/>
              </a:rPr>
              <a:t> du nouveau bâtiment ou de l’extension devra être supérieur ou égal au coefficient </a:t>
            </a:r>
            <a:r>
              <a:rPr lang="fr-FR" sz="1100" kern="0" dirty="0" err="1">
                <a:latin typeface="Calibri" panose="020F0502020204030204"/>
              </a:rPr>
              <a:t>Aepenrmin</a:t>
            </a:r>
            <a:r>
              <a:rPr lang="fr-FR" sz="1100" kern="0" dirty="0">
                <a:latin typeface="Calibri" panose="020F0502020204030204"/>
              </a:rPr>
              <a:t> défini comme suit :  </a:t>
            </a:r>
            <a:r>
              <a:rPr lang="fr-FR" sz="1100" b="1" kern="0" dirty="0" err="1">
                <a:latin typeface="Calibri" panose="020F0502020204030204"/>
              </a:rPr>
              <a:t>Aepenrmin</a:t>
            </a:r>
            <a:r>
              <a:rPr lang="fr-FR" sz="1100" b="1" kern="0" dirty="0">
                <a:latin typeface="Calibri" panose="020F0502020204030204"/>
              </a:rPr>
              <a:t> = 5 </a:t>
            </a:r>
            <a:r>
              <a:rPr lang="fr-FR" sz="1100" b="1" kern="0" dirty="0" err="1">
                <a:latin typeface="Calibri" panose="020F0502020204030204"/>
              </a:rPr>
              <a:t>kWhep</a:t>
            </a:r>
            <a:r>
              <a:rPr lang="fr-FR" sz="1100" b="1" kern="0" dirty="0">
                <a:latin typeface="Calibri" panose="020F0502020204030204"/>
              </a:rPr>
              <a:t>/(m²SHOC.an)</a:t>
            </a:r>
          </a:p>
          <a:p>
            <a:pPr marL="0" indent="0" defTabSz="685783">
              <a:lnSpc>
                <a:spcPct val="100000"/>
              </a:lnSpc>
              <a:spcBef>
                <a:spcPts val="600"/>
              </a:spcBef>
              <a:spcAft>
                <a:spcPts val="600"/>
              </a:spcAft>
              <a:buNone/>
            </a:pPr>
            <a:endParaRPr lang="fr-FR" sz="700" kern="0" dirty="0">
              <a:latin typeface="Calibri" panose="020F0502020204030204"/>
            </a:endParaRPr>
          </a:p>
          <a:p>
            <a:pPr marL="171446" indent="-171446" defTabSz="685783">
              <a:lnSpc>
                <a:spcPct val="100000"/>
              </a:lnSpc>
              <a:spcBef>
                <a:spcPts val="600"/>
              </a:spcBef>
              <a:spcAft>
                <a:spcPts val="600"/>
              </a:spcAft>
              <a:buFont typeface="Courier New" panose="02070309020205020404" pitchFamily="49" charset="0"/>
              <a:buChar char="o"/>
            </a:pPr>
            <a:r>
              <a:rPr lang="fr-FR" sz="1600" kern="0" dirty="0">
                <a:latin typeface="Calibri" panose="020F0502020204030204"/>
              </a:rPr>
              <a:t>Article 97 : Prérequis pour l’obtention des labels </a:t>
            </a:r>
            <a:r>
              <a:rPr lang="fr-FR" sz="1600" kern="0" dirty="0" err="1">
                <a:latin typeface="Calibri" panose="020F0502020204030204"/>
              </a:rPr>
              <a:t>Otimu</a:t>
            </a:r>
            <a:endParaRPr lang="fr-FR" sz="1600" kern="0" dirty="0">
              <a:latin typeface="Calibri" panose="020F0502020204030204"/>
            </a:endParaRPr>
          </a:p>
          <a:p>
            <a:pPr marL="539737" indent="-171446" defTabSz="685783">
              <a:lnSpc>
                <a:spcPct val="100000"/>
              </a:lnSpc>
              <a:spcBef>
                <a:spcPts val="600"/>
              </a:spcBef>
              <a:buFont typeface="Wingdings" panose="05000000000000000000" pitchFamily="2" charset="2"/>
              <a:buChar char="Ø"/>
            </a:pPr>
            <a:r>
              <a:rPr lang="fr-FR" sz="1100" kern="0" dirty="0">
                <a:latin typeface="Calibri" panose="020F0502020204030204"/>
              </a:rPr>
              <a:t>1* : une contribution des énergies renouvelables au moins supérieure à </a:t>
            </a:r>
            <a:r>
              <a:rPr lang="fr-FR" sz="1100" b="1" kern="0" dirty="0">
                <a:latin typeface="Calibri" panose="020F0502020204030204"/>
              </a:rPr>
              <a:t>20%</a:t>
            </a:r>
            <a:r>
              <a:rPr lang="fr-FR" sz="1100" kern="0" dirty="0">
                <a:latin typeface="Calibri" panose="020F0502020204030204"/>
              </a:rPr>
              <a:t> au coefficient </a:t>
            </a:r>
            <a:r>
              <a:rPr lang="fr-FR" sz="1100" kern="0" dirty="0" err="1">
                <a:latin typeface="Calibri" panose="020F0502020204030204"/>
              </a:rPr>
              <a:t>Aepenrmin</a:t>
            </a:r>
            <a:r>
              <a:rPr lang="fr-FR" sz="1100" kern="0" dirty="0">
                <a:latin typeface="Calibri" panose="020F0502020204030204"/>
              </a:rPr>
              <a:t>, défini au Titre II.</a:t>
            </a:r>
          </a:p>
          <a:p>
            <a:pPr marL="539737" indent="-171446" defTabSz="685783">
              <a:lnSpc>
                <a:spcPct val="100000"/>
              </a:lnSpc>
              <a:spcBef>
                <a:spcPts val="600"/>
              </a:spcBef>
              <a:buFont typeface="Wingdings" panose="05000000000000000000" pitchFamily="2" charset="2"/>
              <a:buChar char="Ø"/>
            </a:pPr>
            <a:r>
              <a:rPr lang="fr-FR" sz="1100" kern="0" dirty="0">
                <a:latin typeface="Calibri" panose="020F0502020204030204"/>
              </a:rPr>
              <a:t>2* : une contribution des énergies renouvelables au moins supérieure à </a:t>
            </a:r>
            <a:r>
              <a:rPr lang="fr-FR" sz="1100" b="1" kern="0" dirty="0">
                <a:latin typeface="Calibri" panose="020F0502020204030204"/>
              </a:rPr>
              <a:t>40% </a:t>
            </a:r>
            <a:r>
              <a:rPr lang="fr-FR" sz="1100" kern="0" dirty="0">
                <a:latin typeface="Calibri" panose="020F0502020204030204"/>
              </a:rPr>
              <a:t>au coefficient </a:t>
            </a:r>
            <a:r>
              <a:rPr lang="fr-FR" sz="1100" kern="0" dirty="0" err="1">
                <a:latin typeface="Calibri" panose="020F0502020204030204"/>
              </a:rPr>
              <a:t>Aepenrmin</a:t>
            </a:r>
            <a:r>
              <a:rPr lang="fr-FR" sz="1100" kern="0" dirty="0">
                <a:latin typeface="Calibri" panose="020F0502020204030204"/>
              </a:rPr>
              <a:t>, défini au Titre II.</a:t>
            </a:r>
          </a:p>
          <a:p>
            <a:pPr marL="539737" indent="-171446" defTabSz="685783">
              <a:lnSpc>
                <a:spcPct val="100000"/>
              </a:lnSpc>
              <a:spcBef>
                <a:spcPts val="600"/>
              </a:spcBef>
              <a:buFont typeface="Wingdings" panose="05000000000000000000" pitchFamily="2" charset="2"/>
              <a:buChar char="Ø"/>
            </a:pPr>
            <a:r>
              <a:rPr lang="fr-FR" sz="1100" kern="0" dirty="0">
                <a:latin typeface="Calibri" panose="020F0502020204030204"/>
              </a:rPr>
              <a:t>3* : une contribution des énergies renouvelables au moins supérieure à </a:t>
            </a:r>
            <a:r>
              <a:rPr lang="fr-FR" sz="1100" b="1" kern="0" dirty="0">
                <a:latin typeface="Calibri" panose="020F0502020204030204"/>
              </a:rPr>
              <a:t>60% </a:t>
            </a:r>
            <a:r>
              <a:rPr lang="fr-FR" sz="1100" kern="0" dirty="0">
                <a:latin typeface="Calibri" panose="020F0502020204030204"/>
              </a:rPr>
              <a:t>au coefficient </a:t>
            </a:r>
            <a:r>
              <a:rPr lang="fr-FR" sz="1100" kern="0" dirty="0" err="1">
                <a:latin typeface="Calibri" panose="020F0502020204030204"/>
              </a:rPr>
              <a:t>Aepenrmin</a:t>
            </a:r>
            <a:r>
              <a:rPr lang="fr-FR" sz="1100" kern="0" dirty="0">
                <a:latin typeface="Calibri" panose="020F0502020204030204"/>
              </a:rPr>
              <a:t>, défini au Titre II.</a:t>
            </a:r>
            <a:endParaRPr lang="fr-FR" sz="1200" kern="0" dirty="0">
              <a:latin typeface="Calibri" panose="020F0502020204030204"/>
            </a:endParaRPr>
          </a:p>
          <a:p>
            <a:pPr marL="539737" indent="-171446" defTabSz="685783">
              <a:lnSpc>
                <a:spcPct val="100000"/>
              </a:lnSpc>
              <a:spcBef>
                <a:spcPts val="600"/>
              </a:spcBef>
              <a:spcAft>
                <a:spcPts val="600"/>
              </a:spcAft>
              <a:buFont typeface="Wingdings" panose="05000000000000000000" pitchFamily="2" charset="2"/>
              <a:buChar char="Ø"/>
            </a:pPr>
            <a:endParaRPr lang="fr-FR" sz="1200" kern="0" dirty="0">
              <a:solidFill>
                <a:srgbClr val="0070C0"/>
              </a:solidFill>
              <a:latin typeface="Calibri" panose="020F0502020204030204"/>
            </a:endParaRPr>
          </a:p>
          <a:p>
            <a:pPr marL="514337" lvl="1" indent="-171446" defTabSz="685783">
              <a:lnSpc>
                <a:spcPct val="100000"/>
              </a:lnSpc>
              <a:spcBef>
                <a:spcPts val="600"/>
              </a:spcBef>
              <a:spcAft>
                <a:spcPts val="600"/>
              </a:spcAft>
              <a:buFont typeface="Wingdings" panose="05000000000000000000" pitchFamily="2" charset="2"/>
              <a:buChar char="Ø"/>
            </a:pPr>
            <a:endParaRPr lang="fr-FR" sz="1200" kern="0" dirty="0">
              <a:solidFill>
                <a:srgbClr val="0070C0"/>
              </a:solidFill>
              <a:latin typeface="Calibri" panose="020F0502020204030204"/>
            </a:endParaRPr>
          </a:p>
        </p:txBody>
      </p:sp>
      <p:sp>
        <p:nvSpPr>
          <p:cNvPr id="5" name="Espace réservé du numéro de diapositive 7">
            <a:extLst>
              <a:ext uri="{FF2B5EF4-FFF2-40B4-BE49-F238E27FC236}">
                <a16:creationId xmlns:a16="http://schemas.microsoft.com/office/drawing/2014/main" id="{8E6EE603-94B8-48B0-A5E1-3FAF7DA7E22A}"/>
              </a:ext>
            </a:extLst>
          </p:cNvPr>
          <p:cNvSpPr txBox="1">
            <a:spLocks/>
          </p:cNvSpPr>
          <p:nvPr/>
        </p:nvSpPr>
        <p:spPr bwMode="auto">
          <a:xfrm>
            <a:off x="8458201" y="4786529"/>
            <a:ext cx="463043" cy="14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marL="0" algn="r" defTabSz="914400" rtl="0" eaLnBrk="1" latinLnBrk="0" hangingPunct="1">
              <a:spcBef>
                <a:spcPct val="20000"/>
              </a:spcBef>
              <a:buBlip>
                <a:blip r:embed="rId3"/>
              </a:buBlip>
              <a:defRPr sz="2600" i="1" kern="1200">
                <a:solidFill>
                  <a:srgbClr val="006BAD"/>
                </a:solidFill>
                <a:latin typeface="Arial Bold"/>
                <a:ea typeface="MS PGothic" panose="020B0600070205080204" pitchFamily="34" charset="-128"/>
                <a:cs typeface="+mn-cs"/>
              </a:defRPr>
            </a:lvl1pPr>
            <a:lvl2pPr marL="742950" indent="-285750" algn="l" defTabSz="914400" rtl="0" eaLnBrk="1" latinLnBrk="0" hangingPunct="1">
              <a:spcBef>
                <a:spcPct val="20000"/>
              </a:spcBef>
              <a:buBlip>
                <a:blip r:embed="rId4"/>
              </a:buBlip>
              <a:defRPr sz="2000" b="1" kern="1200">
                <a:solidFill>
                  <a:srgbClr val="3B3D3C"/>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spcBef>
                <a:spcPct val="20000"/>
              </a:spcBef>
              <a:buChar char="•"/>
              <a:defRPr sz="20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spcBef>
                <a:spcPct val="20000"/>
              </a:spcBef>
              <a:buFont typeface="Times" panose="02020603050405020304" pitchFamily="18" charset="0"/>
              <a:buChar char="•"/>
              <a:defRPr sz="1400" b="1" i="1" kern="1200">
                <a:solidFill>
                  <a:srgbClr val="006BAD"/>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spcBef>
                <a:spcPct val="20000"/>
              </a:spcBef>
              <a:buChar char="»"/>
              <a:defRPr sz="1200" i="1" kern="1200">
                <a:solidFill>
                  <a:schemeClr val="bg2"/>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9pPr>
          </a:lstStyle>
          <a:p>
            <a:pPr>
              <a:spcBef>
                <a:spcPct val="0"/>
              </a:spcBef>
              <a:buFontTx/>
              <a:buNone/>
            </a:pPr>
            <a:fld id="{86572840-04BD-4DD0-9CF1-83C78FF4CCE7}" type="slidenum">
              <a:rPr lang="fr-FR" altLang="fr-FR" sz="1050">
                <a:solidFill>
                  <a:srgbClr val="000000"/>
                </a:solidFill>
                <a:latin typeface="Times New Roman" panose="02020603050405020304" pitchFamily="18" charset="0"/>
              </a:rPr>
              <a:pPr>
                <a:spcBef>
                  <a:spcPct val="0"/>
                </a:spcBef>
                <a:buFontTx/>
                <a:buNone/>
              </a:pPr>
              <a:t>5</a:t>
            </a:fld>
            <a:endParaRPr lang="fr-FR" altLang="fr-FR" sz="1050" dirty="0">
              <a:solidFill>
                <a:srgbClr val="000000"/>
              </a:solidFill>
              <a:latin typeface="Times New Roman" panose="02020603050405020304" pitchFamily="18" charset="0"/>
            </a:endParaRPr>
          </a:p>
        </p:txBody>
      </p:sp>
      <p:sp>
        <p:nvSpPr>
          <p:cNvPr id="3" name="Titre 2"/>
          <p:cNvSpPr>
            <a:spLocks noGrp="1"/>
          </p:cNvSpPr>
          <p:nvPr>
            <p:ph type="title"/>
          </p:nvPr>
        </p:nvSpPr>
        <p:spPr/>
        <p:txBody>
          <a:bodyPr/>
          <a:lstStyle/>
          <a:p>
            <a:r>
              <a:rPr lang="fr-FR" dirty="0" smtClean="0"/>
              <a:t/>
            </a:r>
            <a:br>
              <a:rPr lang="fr-FR" dirty="0" smtClean="0"/>
            </a:br>
            <a:r>
              <a:rPr lang="fr-FR" dirty="0" smtClean="0"/>
              <a:t/>
            </a:r>
            <a:br>
              <a:rPr lang="fr-FR" dirty="0" smtClean="0"/>
            </a:br>
            <a:endParaRPr lang="fr-FR" dirty="0"/>
          </a:p>
        </p:txBody>
      </p:sp>
      <p:sp>
        <p:nvSpPr>
          <p:cNvPr id="7"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srgbClr val="0070C0"/>
                </a:solidFill>
                <a:effectLst>
                  <a:outerShdw blurRad="38100" dist="38100" dir="2700000" algn="tl">
                    <a:srgbClr val="000000">
                      <a:alpha val="43137"/>
                    </a:srgbClr>
                  </a:outerShdw>
                </a:effectLst>
              </a:rPr>
              <a:t>R</a:t>
            </a:r>
            <a:r>
              <a:rPr lang="fr-FR" sz="2400" dirty="0" smtClean="0">
                <a:solidFill>
                  <a:srgbClr val="0070C0"/>
                </a:solidFill>
                <a:effectLst>
                  <a:outerShdw blurRad="38100" dist="38100" dir="2700000" algn="tl">
                    <a:srgbClr val="000000">
                      <a:alpha val="43137"/>
                    </a:srgbClr>
                  </a:outerShdw>
                </a:effectLst>
              </a:rPr>
              <a:t>appels règlementaires</a:t>
            </a:r>
          </a:p>
          <a:p>
            <a:pPr algn="ctr"/>
            <a:r>
              <a:rPr lang="fr-FR" altLang="fr-FR" sz="2000" dirty="0">
                <a:solidFill>
                  <a:srgbClr val="0070C0"/>
                </a:solidFill>
                <a:effectLst>
                  <a:outerShdw blurRad="38100" dist="38100" dir="2700000" algn="tl">
                    <a:srgbClr val="000000">
                      <a:alpha val="43137"/>
                    </a:srgbClr>
                  </a:outerShdw>
                </a:effectLst>
              </a:rPr>
              <a:t>Arrêté Ministériel n°2018-613 </a:t>
            </a:r>
            <a:r>
              <a:rPr lang="fr-FR" altLang="fr-FR" sz="2000" dirty="0" smtClean="0">
                <a:solidFill>
                  <a:srgbClr val="0070C0"/>
                </a:solidFill>
                <a:effectLst>
                  <a:outerShdw blurRad="38100" dist="38100" dir="2700000" algn="tl">
                    <a:srgbClr val="000000">
                      <a:alpha val="43137"/>
                    </a:srgbClr>
                  </a:outerShdw>
                </a:effectLst>
              </a:rPr>
              <a:t>du </a:t>
            </a:r>
            <a:r>
              <a:rPr lang="fr-FR" altLang="fr-FR" sz="2000" dirty="0">
                <a:solidFill>
                  <a:srgbClr val="0070C0"/>
                </a:solidFill>
                <a:effectLst>
                  <a:outerShdw blurRad="38100" dist="38100" dir="2700000" algn="tl">
                    <a:srgbClr val="000000">
                      <a:alpha val="43137"/>
                    </a:srgbClr>
                  </a:outerShdw>
                </a:effectLst>
              </a:rPr>
              <a:t>26 juin 2018 relatif aux caractéristiques thermiques </a:t>
            </a:r>
            <a:br>
              <a:rPr lang="fr-FR" altLang="fr-FR" sz="2000" dirty="0">
                <a:solidFill>
                  <a:srgbClr val="0070C0"/>
                </a:solidFill>
                <a:effectLst>
                  <a:outerShdw blurRad="38100" dist="38100" dir="2700000" algn="tl">
                    <a:srgbClr val="000000">
                      <a:alpha val="43137"/>
                    </a:srgbClr>
                  </a:outerShdw>
                </a:effectLst>
              </a:rPr>
            </a:br>
            <a:r>
              <a:rPr lang="fr-FR" altLang="fr-FR" sz="2000" dirty="0">
                <a:solidFill>
                  <a:srgbClr val="0070C0"/>
                </a:solidFill>
                <a:effectLst>
                  <a:outerShdw blurRad="38100" dist="38100" dir="2700000" algn="tl">
                    <a:srgbClr val="000000">
                      <a:alpha val="43137"/>
                    </a:srgbClr>
                  </a:outerShdw>
                </a:effectLst>
              </a:rPr>
              <a:t>des nouveaux bâtiments, </a:t>
            </a:r>
            <a:r>
              <a:rPr lang="fr-FR" altLang="fr-FR" sz="2000" dirty="0" smtClean="0">
                <a:solidFill>
                  <a:srgbClr val="0070C0"/>
                </a:solidFill>
                <a:effectLst>
                  <a:outerShdw blurRad="38100" dist="38100" dir="2700000" algn="tl">
                    <a:srgbClr val="000000">
                      <a:alpha val="43137"/>
                    </a:srgbClr>
                  </a:outerShdw>
                </a:effectLst>
              </a:rPr>
              <a:t>des </a:t>
            </a:r>
            <a:r>
              <a:rPr lang="fr-FR" altLang="fr-FR" sz="2000" dirty="0">
                <a:solidFill>
                  <a:srgbClr val="0070C0"/>
                </a:solidFill>
                <a:effectLst>
                  <a:outerShdw blurRad="38100" dist="38100" dir="2700000" algn="tl">
                    <a:srgbClr val="000000">
                      <a:alpha val="43137"/>
                    </a:srgbClr>
                  </a:outerShdw>
                </a:effectLst>
              </a:rPr>
              <a:t>réhabilitations de bâtiments existants </a:t>
            </a:r>
            <a:r>
              <a:rPr lang="fr-FR" altLang="fr-FR" sz="2000" dirty="0" smtClean="0">
                <a:solidFill>
                  <a:srgbClr val="0070C0"/>
                </a:solidFill>
                <a:effectLst>
                  <a:outerShdw blurRad="38100" dist="38100" dir="2700000" algn="tl">
                    <a:srgbClr val="000000">
                      <a:alpha val="43137"/>
                    </a:srgbClr>
                  </a:outerShdw>
                </a:effectLst>
              </a:rPr>
              <a:t>et </a:t>
            </a:r>
            <a:r>
              <a:rPr lang="fr-FR" altLang="fr-FR" sz="2000" dirty="0">
                <a:solidFill>
                  <a:srgbClr val="0070C0"/>
                </a:solidFill>
                <a:effectLst>
                  <a:outerShdw blurRad="38100" dist="38100" dir="2700000" algn="tl">
                    <a:srgbClr val="000000">
                      <a:alpha val="43137"/>
                    </a:srgbClr>
                  </a:outerShdw>
                </a:effectLst>
              </a:rPr>
              <a:t>des extensions</a:t>
            </a:r>
            <a:endParaRPr lang="fr-FR" sz="2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302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504808" y="1095698"/>
            <a:ext cx="8549640" cy="42371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46" indent="-171446" defTabSz="685783">
              <a:lnSpc>
                <a:spcPct val="100000"/>
              </a:lnSpc>
              <a:spcBef>
                <a:spcPts val="600"/>
              </a:spcBef>
              <a:spcAft>
                <a:spcPts val="600"/>
              </a:spcAft>
              <a:buFont typeface="Courier New" panose="02070309020205020404" pitchFamily="49" charset="0"/>
              <a:buChar char="o"/>
            </a:pPr>
            <a:r>
              <a:rPr lang="fr-FR" sz="1600" kern="0" dirty="0">
                <a:latin typeface="Calibri" panose="020F0502020204030204"/>
              </a:rPr>
              <a:t>Thématique : Energie</a:t>
            </a: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sz="1100" kern="0" dirty="0">
                <a:latin typeface="Calibri" panose="020F0502020204030204"/>
              </a:rPr>
              <a:t>Prise en compte de l’obtention du label OTIMU (1 à 3 étoiles)</a:t>
            </a: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sz="1100" kern="0" dirty="0">
                <a:latin typeface="Calibri" panose="020F0502020204030204"/>
              </a:rPr>
              <a:t>Valorisation des besoins totaux couverts majoritairement par des énergies renouvelables</a:t>
            </a: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sz="1100" kern="0" dirty="0">
                <a:latin typeface="Calibri" panose="020F0502020204030204"/>
              </a:rPr>
              <a:t>Valorisation de la production d'énergie renouvelable prioritairement autoconsommée.</a:t>
            </a: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sz="1100" kern="0" dirty="0">
                <a:latin typeface="Calibri" panose="020F0502020204030204"/>
              </a:rPr>
              <a:t>Valorisation de la toiture ou les façades du bâtiment qui sont équipés d'une installation d'électricité photovoltaïque égale à au moins 20% de la surface de la toiture</a:t>
            </a: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r>
              <a:rPr lang="fr-FR" sz="1100" kern="0" dirty="0">
                <a:latin typeface="Calibri" panose="020F0502020204030204"/>
              </a:rPr>
              <a:t>Valorisation de la production d'énergie renouvelable comptée et </a:t>
            </a:r>
            <a:r>
              <a:rPr lang="fr-FR" sz="1100" kern="0" dirty="0" smtClean="0">
                <a:latin typeface="Calibri" panose="020F0502020204030204"/>
              </a:rPr>
              <a:t>affichée</a:t>
            </a: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endParaRPr lang="fr-FR" sz="1100" kern="0" dirty="0">
              <a:latin typeface="Calibri" panose="020F0502020204030204"/>
            </a:endParaRPr>
          </a:p>
          <a:p>
            <a:pPr marL="539737" lvl="1" indent="-171446" defTabSz="685783">
              <a:lnSpc>
                <a:spcPct val="100000"/>
              </a:lnSpc>
              <a:spcBef>
                <a:spcPts val="600"/>
              </a:spcBef>
              <a:spcAft>
                <a:spcPts val="600"/>
              </a:spcAft>
              <a:buFont typeface="Wingdings" panose="05000000000000000000" pitchFamily="2" charset="2"/>
              <a:buChar char="Ø"/>
              <a:tabLst>
                <a:tab pos="360354" algn="l"/>
              </a:tabLst>
            </a:pPr>
            <a:endParaRPr lang="fr-FR" sz="1100" kern="0" dirty="0" smtClean="0">
              <a:latin typeface="Calibri" panose="020F0502020204030204"/>
            </a:endParaRPr>
          </a:p>
          <a:p>
            <a:pPr marL="368291" lvl="1" indent="0" defTabSz="685783">
              <a:lnSpc>
                <a:spcPct val="100000"/>
              </a:lnSpc>
              <a:spcBef>
                <a:spcPts val="600"/>
              </a:spcBef>
              <a:spcAft>
                <a:spcPts val="600"/>
              </a:spcAft>
              <a:buNone/>
              <a:tabLst>
                <a:tab pos="360354" algn="l"/>
              </a:tabLst>
            </a:pPr>
            <a:r>
              <a:rPr lang="fr-FR" sz="1100" kern="0" dirty="0"/>
              <a:t>Plus d’information sur BD2M : https://transition-energetique.gouv.mc/BD2M</a:t>
            </a:r>
            <a:endParaRPr lang="fr-FR" sz="1100" kern="0" dirty="0">
              <a:latin typeface="Calibri" panose="020F0502020204030204"/>
            </a:endParaRPr>
          </a:p>
          <a:p>
            <a:pPr marL="539737" indent="-171446" defTabSz="685783">
              <a:lnSpc>
                <a:spcPct val="100000"/>
              </a:lnSpc>
              <a:spcBef>
                <a:spcPts val="600"/>
              </a:spcBef>
              <a:spcAft>
                <a:spcPts val="600"/>
              </a:spcAft>
              <a:buFont typeface="Wingdings" panose="05000000000000000000" pitchFamily="2" charset="2"/>
              <a:buChar char="Ø"/>
            </a:pPr>
            <a:endParaRPr lang="fr-FR" sz="1200" kern="0" dirty="0">
              <a:solidFill>
                <a:srgbClr val="0070C0"/>
              </a:solidFill>
              <a:latin typeface="Calibri" panose="020F0502020204030204"/>
            </a:endParaRPr>
          </a:p>
          <a:p>
            <a:pPr marL="514337" lvl="1" indent="-171446" defTabSz="685783">
              <a:lnSpc>
                <a:spcPct val="100000"/>
              </a:lnSpc>
              <a:spcBef>
                <a:spcPts val="600"/>
              </a:spcBef>
              <a:spcAft>
                <a:spcPts val="600"/>
              </a:spcAft>
              <a:buFont typeface="Wingdings" panose="05000000000000000000" pitchFamily="2" charset="2"/>
              <a:buChar char="Ø"/>
            </a:pPr>
            <a:endParaRPr lang="fr-FR" sz="1200" kern="0" dirty="0">
              <a:solidFill>
                <a:srgbClr val="0070C0"/>
              </a:solidFill>
              <a:latin typeface="Calibri" panose="020F0502020204030204"/>
            </a:endParaRPr>
          </a:p>
        </p:txBody>
      </p:sp>
      <p:sp>
        <p:nvSpPr>
          <p:cNvPr id="5"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Rappels </a:t>
            </a:r>
            <a:r>
              <a:rPr lang="fr-FR" sz="2400" dirty="0">
                <a:solidFill>
                  <a:srgbClr val="0070C0"/>
                </a:solidFill>
                <a:effectLst>
                  <a:outerShdw blurRad="38100" dist="38100" dir="2700000" algn="tl">
                    <a:srgbClr val="000000">
                      <a:alpha val="43137"/>
                    </a:srgbClr>
                  </a:outerShdw>
                </a:effectLst>
              </a:rPr>
              <a:t>BD2M</a:t>
            </a:r>
          </a:p>
        </p:txBody>
      </p:sp>
      <p:sp>
        <p:nvSpPr>
          <p:cNvPr id="8" name="Espace réservé du numéro de diapositive 7">
            <a:extLst>
              <a:ext uri="{FF2B5EF4-FFF2-40B4-BE49-F238E27FC236}">
                <a16:creationId xmlns:a16="http://schemas.microsoft.com/office/drawing/2014/main" id="{A543BCB9-385C-4494-86AE-08A05CCCBEF5}"/>
              </a:ext>
            </a:extLst>
          </p:cNvPr>
          <p:cNvSpPr txBox="1">
            <a:spLocks/>
          </p:cNvSpPr>
          <p:nvPr/>
        </p:nvSpPr>
        <p:spPr bwMode="auto">
          <a:xfrm>
            <a:off x="8458201" y="4786529"/>
            <a:ext cx="463043" cy="14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marL="0" algn="r" defTabSz="914400" rtl="0" eaLnBrk="1" latinLnBrk="0" hangingPunct="1">
              <a:spcBef>
                <a:spcPct val="20000"/>
              </a:spcBef>
              <a:buBlip>
                <a:blip r:embed="rId3"/>
              </a:buBlip>
              <a:defRPr sz="2600" i="1" kern="1200">
                <a:solidFill>
                  <a:srgbClr val="006BAD"/>
                </a:solidFill>
                <a:latin typeface="Arial Bold"/>
                <a:ea typeface="MS PGothic" panose="020B0600070205080204" pitchFamily="34" charset="-128"/>
                <a:cs typeface="+mn-cs"/>
              </a:defRPr>
            </a:lvl1pPr>
            <a:lvl2pPr marL="742950" indent="-285750" algn="l" defTabSz="914400" rtl="0" eaLnBrk="1" latinLnBrk="0" hangingPunct="1">
              <a:spcBef>
                <a:spcPct val="20000"/>
              </a:spcBef>
              <a:buBlip>
                <a:blip r:embed="rId4"/>
              </a:buBlip>
              <a:defRPr sz="2000" b="1" kern="1200">
                <a:solidFill>
                  <a:srgbClr val="3B3D3C"/>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spcBef>
                <a:spcPct val="20000"/>
              </a:spcBef>
              <a:buChar char="•"/>
              <a:defRPr sz="20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spcBef>
                <a:spcPct val="20000"/>
              </a:spcBef>
              <a:buFont typeface="Times" panose="02020603050405020304" pitchFamily="18" charset="0"/>
              <a:buChar char="•"/>
              <a:defRPr sz="1400" b="1" i="1" kern="1200">
                <a:solidFill>
                  <a:srgbClr val="006BAD"/>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spcBef>
                <a:spcPct val="20000"/>
              </a:spcBef>
              <a:buChar char="»"/>
              <a:defRPr sz="1200" i="1" kern="1200">
                <a:solidFill>
                  <a:schemeClr val="bg2"/>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9pPr>
          </a:lstStyle>
          <a:p>
            <a:pPr>
              <a:spcBef>
                <a:spcPct val="0"/>
              </a:spcBef>
              <a:buFontTx/>
              <a:buNone/>
            </a:pPr>
            <a:fld id="{86572840-04BD-4DD0-9CF1-83C78FF4CCE7}" type="slidenum">
              <a:rPr lang="fr-FR" altLang="fr-FR" sz="1050">
                <a:solidFill>
                  <a:srgbClr val="000000"/>
                </a:solidFill>
                <a:latin typeface="Times New Roman" panose="02020603050405020304" pitchFamily="18" charset="0"/>
              </a:rPr>
              <a:pPr>
                <a:spcBef>
                  <a:spcPct val="0"/>
                </a:spcBef>
                <a:buFontTx/>
                <a:buNone/>
              </a:pPr>
              <a:t>6</a:t>
            </a:fld>
            <a:endParaRPr lang="fr-FR" altLang="fr-FR" sz="105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969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A543BCB9-385C-4494-86AE-08A05CCCBEF5}"/>
              </a:ext>
            </a:extLst>
          </p:cNvPr>
          <p:cNvSpPr txBox="1">
            <a:spLocks/>
          </p:cNvSpPr>
          <p:nvPr/>
        </p:nvSpPr>
        <p:spPr bwMode="auto">
          <a:xfrm>
            <a:off x="8458201" y="4786529"/>
            <a:ext cx="463043" cy="14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marL="0" algn="r" defTabSz="914400" rtl="0" eaLnBrk="1" latinLnBrk="0" hangingPunct="1">
              <a:spcBef>
                <a:spcPct val="20000"/>
              </a:spcBef>
              <a:buBlip>
                <a:blip r:embed="rId3"/>
              </a:buBlip>
              <a:defRPr sz="2600" i="1" kern="1200">
                <a:solidFill>
                  <a:srgbClr val="006BAD"/>
                </a:solidFill>
                <a:latin typeface="Arial Bold"/>
                <a:ea typeface="MS PGothic" panose="020B0600070205080204" pitchFamily="34" charset="-128"/>
                <a:cs typeface="+mn-cs"/>
              </a:defRPr>
            </a:lvl1pPr>
            <a:lvl2pPr marL="742950" indent="-285750" algn="l" defTabSz="914400" rtl="0" eaLnBrk="1" latinLnBrk="0" hangingPunct="1">
              <a:spcBef>
                <a:spcPct val="20000"/>
              </a:spcBef>
              <a:buBlip>
                <a:blip r:embed="rId4"/>
              </a:buBlip>
              <a:defRPr sz="2000" b="1" kern="1200">
                <a:solidFill>
                  <a:srgbClr val="3B3D3C"/>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spcBef>
                <a:spcPct val="20000"/>
              </a:spcBef>
              <a:buChar char="•"/>
              <a:defRPr sz="20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spcBef>
                <a:spcPct val="20000"/>
              </a:spcBef>
              <a:buFont typeface="Times" panose="02020603050405020304" pitchFamily="18" charset="0"/>
              <a:buChar char="•"/>
              <a:defRPr sz="1400" b="1" i="1" kern="1200">
                <a:solidFill>
                  <a:srgbClr val="006BAD"/>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spcBef>
                <a:spcPct val="20000"/>
              </a:spcBef>
              <a:buChar char="»"/>
              <a:defRPr sz="1200" i="1" kern="1200">
                <a:solidFill>
                  <a:schemeClr val="bg2"/>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9pPr>
          </a:lstStyle>
          <a:p>
            <a:pPr>
              <a:spcBef>
                <a:spcPct val="0"/>
              </a:spcBef>
              <a:buFontTx/>
              <a:buNone/>
            </a:pPr>
            <a:fld id="{86572840-04BD-4DD0-9CF1-83C78FF4CCE7}" type="slidenum">
              <a:rPr lang="fr-FR" altLang="fr-FR" sz="1050">
                <a:solidFill>
                  <a:srgbClr val="000000"/>
                </a:solidFill>
                <a:latin typeface="Times New Roman" panose="02020603050405020304" pitchFamily="18" charset="0"/>
              </a:rPr>
              <a:pPr>
                <a:spcBef>
                  <a:spcPct val="0"/>
                </a:spcBef>
                <a:buFontTx/>
                <a:buNone/>
              </a:pPr>
              <a:t>7</a:t>
            </a:fld>
            <a:endParaRPr lang="fr-FR" altLang="fr-FR" sz="1050" dirty="0">
              <a:solidFill>
                <a:srgbClr val="000000"/>
              </a:solidFill>
              <a:latin typeface="Times New Roman" panose="02020603050405020304" pitchFamily="18" charset="0"/>
            </a:endParaRPr>
          </a:p>
        </p:txBody>
      </p:sp>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Subvention pour les installations PV à Monaco</a:t>
            </a:r>
            <a:endParaRPr lang="fr-FR" sz="2400" dirty="0">
              <a:solidFill>
                <a:srgbClr val="0070C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6D55B1FC-075A-4485-AEAE-BAAAE1307BFF}"/>
              </a:ext>
            </a:extLst>
          </p:cNvPr>
          <p:cNvSpPr/>
          <p:nvPr/>
        </p:nvSpPr>
        <p:spPr>
          <a:xfrm>
            <a:off x="612602" y="889405"/>
            <a:ext cx="8148519" cy="4154984"/>
          </a:xfrm>
          <a:prstGeom prst="rect">
            <a:avLst/>
          </a:prstGeom>
        </p:spPr>
        <p:txBody>
          <a:bodyPr wrap="square">
            <a:spAutoFit/>
          </a:bodyPr>
          <a:lstStyle/>
          <a:p>
            <a:r>
              <a:rPr lang="fr-FR" sz="1100" b="1" u="sng" dirty="0"/>
              <a:t>Subvention pour les installations photovoltaïques:</a:t>
            </a:r>
          </a:p>
          <a:p>
            <a:r>
              <a:rPr lang="fr-FR" sz="1100" dirty="0"/>
              <a:t>Une aide peut être </a:t>
            </a:r>
            <a:r>
              <a:rPr lang="fr-FR" sz="1100" b="1" dirty="0"/>
              <a:t>allouée pour l’installation de dispositifs de production électrique de type photovoltaïque </a:t>
            </a:r>
          </a:p>
          <a:p>
            <a:r>
              <a:rPr lang="fr-FR" sz="1100" b="1" dirty="0"/>
              <a:t>réalisée par un professionnel</a:t>
            </a:r>
            <a:r>
              <a:rPr lang="fr-FR" sz="1100" dirty="0"/>
              <a:t> à Monaco. </a:t>
            </a:r>
          </a:p>
          <a:p>
            <a:endParaRPr lang="fr-FR" sz="1600" dirty="0"/>
          </a:p>
          <a:p>
            <a:r>
              <a:rPr lang="fr-FR" sz="1100" b="1" u="sng" dirty="0"/>
              <a:t>Cette aide est :</a:t>
            </a:r>
          </a:p>
          <a:p>
            <a:pPr>
              <a:buFont typeface="Arial" panose="020B0604020202020204" pitchFamily="34" charset="0"/>
              <a:buChar char="•"/>
            </a:pPr>
            <a:r>
              <a:rPr lang="fr-FR" sz="1100" dirty="0"/>
              <a:t>Destinée aux installations dont la puissance installée est </a:t>
            </a:r>
            <a:r>
              <a:rPr lang="fr-FR" sz="1100" b="1" dirty="0"/>
              <a:t>supérieure à 3kWc</a:t>
            </a:r>
            <a:r>
              <a:rPr lang="fr-FR" sz="1100" dirty="0"/>
              <a:t> </a:t>
            </a:r>
          </a:p>
          <a:p>
            <a:pPr>
              <a:buFont typeface="Arial" panose="020B0604020202020204" pitchFamily="34" charset="0"/>
              <a:buChar char="•"/>
            </a:pPr>
            <a:r>
              <a:rPr lang="fr-FR" sz="1100" b="1" dirty="0"/>
              <a:t>Garantie pour 15 ans</a:t>
            </a:r>
          </a:p>
          <a:p>
            <a:r>
              <a:rPr lang="fr-FR" sz="1600" dirty="0"/>
              <a:t> </a:t>
            </a:r>
          </a:p>
          <a:p>
            <a:r>
              <a:rPr lang="fr-FR" sz="1100" b="1" u="sng" dirty="0"/>
              <a:t>Elle peut être sollicitée par :</a:t>
            </a:r>
          </a:p>
          <a:p>
            <a:pPr>
              <a:buFont typeface="Arial" panose="020B0604020202020204" pitchFamily="34" charset="0"/>
              <a:buChar char="•"/>
            </a:pPr>
            <a:r>
              <a:rPr lang="fr-FR" sz="1100" b="1" dirty="0"/>
              <a:t>Tout propriétaire </a:t>
            </a:r>
            <a:r>
              <a:rPr lang="fr-FR" sz="1100" dirty="0"/>
              <a:t>privé ou public</a:t>
            </a:r>
          </a:p>
          <a:p>
            <a:pPr>
              <a:buFont typeface="Arial" panose="020B0604020202020204" pitchFamily="34" charset="0"/>
              <a:buChar char="•"/>
            </a:pPr>
            <a:r>
              <a:rPr lang="fr-FR" sz="1100" b="1" dirty="0"/>
              <a:t>Le mandataire de l’indivision </a:t>
            </a:r>
            <a:r>
              <a:rPr lang="fr-FR" sz="1100" dirty="0"/>
              <a:t>en cas de pluralité de propriétaires</a:t>
            </a:r>
          </a:p>
          <a:p>
            <a:pPr>
              <a:buFont typeface="Arial" panose="020B0604020202020204" pitchFamily="34" charset="0"/>
              <a:buChar char="•"/>
            </a:pPr>
            <a:r>
              <a:rPr lang="fr-FR" sz="1100" b="1" dirty="0"/>
              <a:t>L’ensemble d’une copropriété</a:t>
            </a:r>
            <a:r>
              <a:rPr lang="fr-FR" sz="1100" dirty="0"/>
              <a:t>, celle-ci pouvant être constituée de propriétaires privés ou publics, </a:t>
            </a:r>
          </a:p>
          <a:p>
            <a:r>
              <a:rPr lang="fr-FR" sz="1100" dirty="0"/>
              <a:t>  au travers de son syndic ou de son représentant, en cas d’absence légale de syndic</a:t>
            </a:r>
            <a:r>
              <a:rPr lang="fr-FR" sz="1100" dirty="0" smtClean="0"/>
              <a:t>.</a:t>
            </a:r>
          </a:p>
          <a:p>
            <a:r>
              <a:rPr lang="fr-FR" sz="1100" dirty="0" smtClean="0"/>
              <a:t>L’aide </a:t>
            </a:r>
            <a:r>
              <a:rPr lang="fr-FR" sz="1100" dirty="0"/>
              <a:t>est accordée, dans son principe, sur la base d’un </a:t>
            </a:r>
            <a:r>
              <a:rPr lang="fr-FR" sz="1100" b="1" dirty="0"/>
              <a:t>dossier de demande</a:t>
            </a:r>
            <a:r>
              <a:rPr lang="fr-FR" sz="1100" dirty="0" smtClean="0"/>
              <a:t>.</a:t>
            </a:r>
          </a:p>
          <a:p>
            <a:endParaRPr lang="fr-FR" sz="1600" dirty="0"/>
          </a:p>
          <a:p>
            <a:r>
              <a:rPr lang="fr-FR" sz="1100" b="1" u="sng" dirty="0"/>
              <a:t>Son montant, pour la première année, est de</a:t>
            </a:r>
            <a:r>
              <a:rPr lang="fr-FR" sz="1100" dirty="0"/>
              <a:t>:</a:t>
            </a:r>
          </a:p>
          <a:p>
            <a:pPr>
              <a:buFont typeface="Arial" panose="020B0604020202020204" pitchFamily="34" charset="0"/>
              <a:buChar char="•"/>
            </a:pPr>
            <a:r>
              <a:rPr lang="fr-FR" sz="1100" b="1" dirty="0" smtClean="0"/>
              <a:t>0,36 € H.T./kWh </a:t>
            </a:r>
            <a:r>
              <a:rPr lang="fr-FR" sz="1100" dirty="0" smtClean="0"/>
              <a:t>produit pour les </a:t>
            </a:r>
            <a:r>
              <a:rPr lang="fr-FR" sz="1100" b="1" dirty="0" smtClean="0"/>
              <a:t>toits plats</a:t>
            </a:r>
            <a:r>
              <a:rPr lang="fr-FR" sz="1100" dirty="0" smtClean="0"/>
              <a:t> </a:t>
            </a:r>
          </a:p>
          <a:p>
            <a:pPr>
              <a:buFont typeface="Arial" panose="020B0604020202020204" pitchFamily="34" charset="0"/>
              <a:buChar char="•"/>
            </a:pPr>
            <a:r>
              <a:rPr lang="fr-FR" sz="1100" b="1" dirty="0" smtClean="0"/>
              <a:t>0,53 € H.T./kWh </a:t>
            </a:r>
            <a:r>
              <a:rPr lang="fr-FR" sz="1100" dirty="0" smtClean="0"/>
              <a:t>produit pour les </a:t>
            </a:r>
            <a:r>
              <a:rPr lang="fr-FR" sz="1100" b="1" dirty="0" smtClean="0"/>
              <a:t>autres cas</a:t>
            </a:r>
          </a:p>
          <a:p>
            <a:r>
              <a:rPr lang="fr-FR" sz="1100" dirty="0" smtClean="0"/>
              <a:t>Chaque année, le montant de l’aide est révisé au premier novembre.</a:t>
            </a:r>
          </a:p>
          <a:p>
            <a:endParaRPr lang="fr-FR" sz="1100" dirty="0" smtClean="0"/>
          </a:p>
          <a:p>
            <a:r>
              <a:rPr lang="fr-FR" sz="1100" dirty="0" smtClean="0"/>
              <a:t>Demander la mesure incitative pour les dispositifs de production électrique de type photovoltaïque : </a:t>
            </a:r>
          </a:p>
          <a:p>
            <a:r>
              <a:rPr lang="fr-FR" sz="900" dirty="0" smtClean="0">
                <a:hlinkClick r:id="rId5"/>
              </a:rPr>
              <a:t>https</a:t>
            </a:r>
            <a:r>
              <a:rPr lang="fr-FR" sz="900" dirty="0">
                <a:hlinkClick r:id="rId5"/>
              </a:rPr>
              <a:t>://service-public-particuliers.gouv.mc/Logement/Aides-et-prets/Aides/Demander-la-mesure-incitative-pour-les-dispositifs-de-production-electrique-de-type-photovoltaique</a:t>
            </a:r>
            <a:r>
              <a:rPr lang="fr-FR" sz="900" dirty="0"/>
              <a:t> </a:t>
            </a:r>
            <a:endParaRPr lang="fr-FR" sz="1200" dirty="0"/>
          </a:p>
        </p:txBody>
      </p:sp>
    </p:spTree>
    <p:extLst>
      <p:ext uri="{BB962C8B-B14F-4D97-AF65-F5344CB8AC3E}">
        <p14:creationId xmlns:p14="http://schemas.microsoft.com/office/powerpoint/2010/main" val="2418677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A543BCB9-385C-4494-86AE-08A05CCCBEF5}"/>
              </a:ext>
            </a:extLst>
          </p:cNvPr>
          <p:cNvSpPr txBox="1">
            <a:spLocks/>
          </p:cNvSpPr>
          <p:nvPr/>
        </p:nvSpPr>
        <p:spPr bwMode="auto">
          <a:xfrm>
            <a:off x="8458201" y="4786529"/>
            <a:ext cx="463043" cy="14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fr-FR"/>
            </a:defPPr>
            <a:lvl1pPr marL="0" algn="r" defTabSz="914400" rtl="0" eaLnBrk="1" latinLnBrk="0" hangingPunct="1">
              <a:spcBef>
                <a:spcPct val="20000"/>
              </a:spcBef>
              <a:buBlip>
                <a:blip r:embed="rId3"/>
              </a:buBlip>
              <a:defRPr sz="2600" i="1" kern="1200">
                <a:solidFill>
                  <a:srgbClr val="006BAD"/>
                </a:solidFill>
                <a:latin typeface="Arial Bold"/>
                <a:ea typeface="MS PGothic" panose="020B0600070205080204" pitchFamily="34" charset="-128"/>
                <a:cs typeface="+mn-cs"/>
              </a:defRPr>
            </a:lvl1pPr>
            <a:lvl2pPr marL="742950" indent="-285750" algn="l" defTabSz="914400" rtl="0" eaLnBrk="1" latinLnBrk="0" hangingPunct="1">
              <a:spcBef>
                <a:spcPct val="20000"/>
              </a:spcBef>
              <a:buBlip>
                <a:blip r:embed="rId4"/>
              </a:buBlip>
              <a:defRPr sz="2000" b="1" kern="1200">
                <a:solidFill>
                  <a:srgbClr val="3B3D3C"/>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spcBef>
                <a:spcPct val="20000"/>
              </a:spcBef>
              <a:buChar char="•"/>
              <a:defRPr sz="20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spcBef>
                <a:spcPct val="20000"/>
              </a:spcBef>
              <a:buFont typeface="Times" panose="02020603050405020304" pitchFamily="18" charset="0"/>
              <a:buChar char="•"/>
              <a:defRPr sz="1400" b="1" i="1" kern="1200">
                <a:solidFill>
                  <a:srgbClr val="006BAD"/>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spcBef>
                <a:spcPct val="20000"/>
              </a:spcBef>
              <a:buChar char="»"/>
              <a:defRPr sz="1200" i="1" kern="1200">
                <a:solidFill>
                  <a:schemeClr val="bg2"/>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1200" i="1" kern="1200">
                <a:solidFill>
                  <a:schemeClr val="bg2"/>
                </a:solidFill>
                <a:latin typeface="Arial" panose="020B0604020202020204" pitchFamily="34" charset="0"/>
                <a:ea typeface="MS PGothic" panose="020B0600070205080204" pitchFamily="34" charset="-128"/>
                <a:cs typeface="+mn-cs"/>
              </a:defRPr>
            </a:lvl9pPr>
          </a:lstStyle>
          <a:p>
            <a:pPr>
              <a:spcBef>
                <a:spcPct val="0"/>
              </a:spcBef>
              <a:buFontTx/>
              <a:buNone/>
            </a:pPr>
            <a:fld id="{86572840-04BD-4DD0-9CF1-83C78FF4CCE7}" type="slidenum">
              <a:rPr lang="fr-FR" altLang="fr-FR" sz="1050">
                <a:solidFill>
                  <a:srgbClr val="000000"/>
                </a:solidFill>
                <a:latin typeface="Times New Roman" panose="02020603050405020304" pitchFamily="18" charset="0"/>
              </a:rPr>
              <a:pPr>
                <a:spcBef>
                  <a:spcPct val="0"/>
                </a:spcBef>
                <a:buFontTx/>
                <a:buNone/>
              </a:pPr>
              <a:t>8</a:t>
            </a:fld>
            <a:endParaRPr lang="fr-FR" altLang="fr-FR" sz="1050" dirty="0">
              <a:solidFill>
                <a:srgbClr val="000000"/>
              </a:solidFill>
              <a:latin typeface="Times New Roman" panose="02020603050405020304" pitchFamily="18" charset="0"/>
            </a:endParaRPr>
          </a:p>
        </p:txBody>
      </p:sp>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Subvention pour les installations PV à Monaco</a:t>
            </a:r>
            <a:endParaRPr lang="fr-FR" sz="2400" dirty="0">
              <a:solidFill>
                <a:srgbClr val="0070C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752600" y="6400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fr-FR" altLang="fr-FR" sz="1200" b="1">
              <a:solidFill>
                <a:srgbClr val="FF33CC"/>
              </a:solidFill>
              <a:latin typeface="Times New Roman" panose="02020603050405020304" pitchFamily="18" charset="0"/>
            </a:endParaRPr>
          </a:p>
        </p:txBody>
      </p:sp>
      <p:sp>
        <p:nvSpPr>
          <p:cNvPr id="6" name="ZoneTexte 5">
            <a:extLst>
              <a:ext uri="{FF2B5EF4-FFF2-40B4-BE49-F238E27FC236}">
                <a16:creationId xmlns:a16="http://schemas.microsoft.com/office/drawing/2014/main" id="{76EF0A20-C7E5-44E6-8362-BF9012BFE324}"/>
              </a:ext>
            </a:extLst>
          </p:cNvPr>
          <p:cNvSpPr txBox="1"/>
          <p:nvPr/>
        </p:nvSpPr>
        <p:spPr>
          <a:xfrm>
            <a:off x="116856" y="1033384"/>
            <a:ext cx="8208912" cy="338554"/>
          </a:xfrm>
          <a:prstGeom prst="rect">
            <a:avLst/>
          </a:prstGeom>
          <a:solidFill>
            <a:srgbClr val="008000"/>
          </a:solidFill>
        </p:spPr>
        <p:txBody>
          <a:bodyPr wrap="square">
            <a:spAutoFit/>
          </a:bodyPr>
          <a:lstStyle/>
          <a:p>
            <a:pPr algn="ctr" eaLnBrk="1" hangingPunct="1">
              <a:defRPr/>
            </a:pPr>
            <a:r>
              <a:rPr lang="fr-FR" sz="1600" dirty="0">
                <a:solidFill>
                  <a:prstClr val="white"/>
                </a:solidFill>
              </a:rPr>
              <a:t>Cas 1 : Autoconsommation</a:t>
            </a:r>
          </a:p>
        </p:txBody>
      </p:sp>
      <p:sp>
        <p:nvSpPr>
          <p:cNvPr id="7" name="Rectangle 6">
            <a:extLst>
              <a:ext uri="{FF2B5EF4-FFF2-40B4-BE49-F238E27FC236}">
                <a16:creationId xmlns:a16="http://schemas.microsoft.com/office/drawing/2014/main" id="{A607CD37-BE8B-4262-9EE0-210512B80A81}"/>
              </a:ext>
            </a:extLst>
          </p:cNvPr>
          <p:cNvSpPr/>
          <p:nvPr/>
        </p:nvSpPr>
        <p:spPr>
          <a:xfrm>
            <a:off x="116856" y="1418643"/>
            <a:ext cx="8782047" cy="769441"/>
          </a:xfrm>
          <a:prstGeom prst="rect">
            <a:avLst/>
          </a:prstGeom>
        </p:spPr>
        <p:txBody>
          <a:bodyPr wrap="square">
            <a:spAutoFit/>
          </a:bodyPr>
          <a:lstStyle/>
          <a:p>
            <a:pPr marL="285750" indent="-285750">
              <a:buFont typeface="Wingdings" panose="05000000000000000000" pitchFamily="2" charset="2"/>
              <a:buChar char="Ø"/>
            </a:pPr>
            <a:r>
              <a:rPr lang="fr-FR" sz="1100" dirty="0"/>
              <a:t>Quand les panneaux ne produisent pas assez, le bâtiment est alimenté classiquement par le réseau.</a:t>
            </a:r>
          </a:p>
          <a:p>
            <a:r>
              <a:rPr lang="fr-FR" sz="1100" dirty="0"/>
              <a:t> </a:t>
            </a:r>
          </a:p>
          <a:p>
            <a:pPr marL="285750" indent="-285750">
              <a:buFont typeface="Wingdings" panose="05000000000000000000" pitchFamily="2" charset="2"/>
              <a:buChar char="Ø"/>
            </a:pPr>
            <a:r>
              <a:rPr lang="fr-FR" sz="1100" dirty="0"/>
              <a:t>Quand les panneaux produisent trop pour la consommation du bâtiment, </a:t>
            </a:r>
          </a:p>
          <a:p>
            <a:r>
              <a:rPr lang="fr-FR" sz="1100" dirty="0"/>
              <a:t>      </a:t>
            </a:r>
            <a:r>
              <a:rPr lang="fr-FR" sz="1100" b="1" dirty="0"/>
              <a:t>la SMEG rachète l’excédent </a:t>
            </a:r>
            <a:r>
              <a:rPr lang="fr-FR" sz="1100" dirty="0"/>
              <a:t>de 40€ à 50€ par MWh (de </a:t>
            </a:r>
            <a:r>
              <a:rPr lang="fr-FR" sz="1100" b="1" dirty="0"/>
              <a:t>4 à 5 centimes par kWh</a:t>
            </a:r>
            <a:r>
              <a:rPr lang="fr-FR" sz="1100" dirty="0"/>
              <a:t>) injecté.</a:t>
            </a:r>
          </a:p>
        </p:txBody>
      </p:sp>
      <p:sp>
        <p:nvSpPr>
          <p:cNvPr id="11" name="ZoneTexte 10">
            <a:extLst>
              <a:ext uri="{FF2B5EF4-FFF2-40B4-BE49-F238E27FC236}">
                <a16:creationId xmlns:a16="http://schemas.microsoft.com/office/drawing/2014/main" id="{3B408CD2-E5F6-47A9-BE4C-01F22D697968}"/>
              </a:ext>
            </a:extLst>
          </p:cNvPr>
          <p:cNvSpPr txBox="1"/>
          <p:nvPr/>
        </p:nvSpPr>
        <p:spPr>
          <a:xfrm>
            <a:off x="116856" y="3106081"/>
            <a:ext cx="8208912" cy="338554"/>
          </a:xfrm>
          <a:prstGeom prst="rect">
            <a:avLst/>
          </a:prstGeom>
          <a:solidFill>
            <a:srgbClr val="008000"/>
          </a:solidFill>
        </p:spPr>
        <p:txBody>
          <a:bodyPr wrap="square">
            <a:spAutoFit/>
          </a:bodyPr>
          <a:lstStyle/>
          <a:p>
            <a:pPr algn="ctr"/>
            <a:r>
              <a:rPr lang="fr-FR" sz="1600" dirty="0">
                <a:solidFill>
                  <a:schemeClr val="bg1"/>
                </a:solidFill>
              </a:rPr>
              <a:t>2</a:t>
            </a:r>
            <a:r>
              <a:rPr lang="fr-FR" sz="1600" baseline="30000" dirty="0">
                <a:solidFill>
                  <a:schemeClr val="bg1"/>
                </a:solidFill>
              </a:rPr>
              <a:t>ème</a:t>
            </a:r>
            <a:r>
              <a:rPr lang="fr-FR" sz="1600" dirty="0">
                <a:solidFill>
                  <a:schemeClr val="bg1"/>
                </a:solidFill>
              </a:rPr>
              <a:t> Cas: l’injection sur le réseau </a:t>
            </a:r>
          </a:p>
        </p:txBody>
      </p:sp>
      <p:sp>
        <p:nvSpPr>
          <p:cNvPr id="12" name="Espace réservé du numéro de diapositive 7">
            <a:extLst>
              <a:ext uri="{FF2B5EF4-FFF2-40B4-BE49-F238E27FC236}">
                <a16:creationId xmlns:a16="http://schemas.microsoft.com/office/drawing/2014/main" id="{07191E89-9AE4-48B7-9C81-DF3617DB0D84}"/>
              </a:ext>
            </a:extLst>
          </p:cNvPr>
          <p:cNvSpPr txBox="1">
            <a:spLocks/>
          </p:cNvSpPr>
          <p:nvPr/>
        </p:nvSpPr>
        <p:spPr>
          <a:xfrm>
            <a:off x="11319111" y="6361489"/>
            <a:ext cx="617391" cy="18992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gn="r">
              <a:lnSpc>
                <a:spcPts val="1630"/>
              </a:lnSpc>
            </a:pPr>
            <a:fld id="{81D60167-4931-47E6-BA6A-407CBD079E47}" type="slidenum">
              <a:rPr lang="fr-FR" sz="1400" i="1" smtClean="0">
                <a:solidFill>
                  <a:srgbClr val="000000"/>
                </a:solidFill>
                <a:latin typeface="Times New Roman"/>
                <a:ea typeface="ＭＳ Ｐゴシック"/>
                <a:cs typeface="Times New Roman"/>
              </a:rPr>
              <a:pPr marL="25400" algn="r">
                <a:lnSpc>
                  <a:spcPts val="1630"/>
                </a:lnSpc>
              </a:pPr>
              <a:t>8</a:t>
            </a:fld>
            <a:endParaRPr lang="fr-FR" sz="1400" i="1" dirty="0">
              <a:solidFill>
                <a:srgbClr val="000000"/>
              </a:solidFill>
              <a:latin typeface="Times New Roman"/>
              <a:ea typeface="ＭＳ Ｐゴシック"/>
              <a:cs typeface="Times New Roman"/>
            </a:endParaRPr>
          </a:p>
        </p:txBody>
      </p:sp>
      <p:sp>
        <p:nvSpPr>
          <p:cNvPr id="13" name="Rectangle 12">
            <a:extLst>
              <a:ext uri="{FF2B5EF4-FFF2-40B4-BE49-F238E27FC236}">
                <a16:creationId xmlns:a16="http://schemas.microsoft.com/office/drawing/2014/main" id="{F08B4204-9998-4EAF-872C-6768DE326D57}"/>
              </a:ext>
            </a:extLst>
          </p:cNvPr>
          <p:cNvSpPr/>
          <p:nvPr/>
        </p:nvSpPr>
        <p:spPr>
          <a:xfrm>
            <a:off x="116856" y="4381054"/>
            <a:ext cx="6352527" cy="600164"/>
          </a:xfrm>
          <a:prstGeom prst="rect">
            <a:avLst/>
          </a:prstGeom>
        </p:spPr>
        <p:txBody>
          <a:bodyPr wrap="square">
            <a:spAutoFit/>
          </a:bodyPr>
          <a:lstStyle/>
          <a:p>
            <a:r>
              <a:rPr lang="fr-FR" sz="1100" i="1" dirty="0"/>
              <a:t>Nb : dans le cas de l’offre </a:t>
            </a:r>
            <a:r>
              <a:rPr lang="fr-FR" sz="1100" b="1" i="1" dirty="0" err="1"/>
              <a:t>Sune</a:t>
            </a:r>
            <a:r>
              <a:rPr lang="fr-FR" sz="1100" i="1" dirty="0"/>
              <a:t> de la SMEG, le propriétaire met à disposition le toit à la SMEG. </a:t>
            </a:r>
          </a:p>
          <a:p>
            <a:r>
              <a:rPr lang="fr-FR" sz="1100" i="1" dirty="0"/>
              <a:t>Cette dernière installe à ses frais les panneaux et récupère la subvention. Le propriétaire peut soit autoconsommé, soit réinjecté dans le réseau (comme proposée sur une installation indépendante).</a:t>
            </a:r>
          </a:p>
        </p:txBody>
      </p:sp>
      <p:pic>
        <p:nvPicPr>
          <p:cNvPr id="14" name="Image 50">
            <a:extLst>
              <a:ext uri="{FF2B5EF4-FFF2-40B4-BE49-F238E27FC236}">
                <a16:creationId xmlns:a16="http://schemas.microsoft.com/office/drawing/2014/main" id="{2964A120-32C5-41F3-A477-4572C4EA694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2788" y="1390000"/>
            <a:ext cx="2404032" cy="162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52">
            <a:extLst>
              <a:ext uri="{FF2B5EF4-FFF2-40B4-BE49-F238E27FC236}">
                <a16:creationId xmlns:a16="http://schemas.microsoft.com/office/drawing/2014/main" id="{89B9880A-C8B5-4E31-8D77-D4A9B8E339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2527" y="3518406"/>
            <a:ext cx="2337195" cy="155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texte 1">
            <a:extLst>
              <a:ext uri="{FF2B5EF4-FFF2-40B4-BE49-F238E27FC236}">
                <a16:creationId xmlns:a16="http://schemas.microsoft.com/office/drawing/2014/main" id="{136FA7CF-DFF1-4081-AE05-ED6911238726}"/>
              </a:ext>
            </a:extLst>
          </p:cNvPr>
          <p:cNvSpPr txBox="1">
            <a:spLocks/>
          </p:cNvSpPr>
          <p:nvPr/>
        </p:nvSpPr>
        <p:spPr>
          <a:xfrm>
            <a:off x="96267" y="3592832"/>
            <a:ext cx="7732265" cy="109917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a:lstStyle>
          <a:p>
            <a:pPr>
              <a:buFont typeface="Wingdings" panose="05000000000000000000" pitchFamily="2" charset="2"/>
              <a:buChar char="Ø"/>
            </a:pPr>
            <a:r>
              <a:rPr lang="fr-FR" sz="1100" dirty="0"/>
              <a:t>Toute l’électricité produite par les panneaux est injectée sur le réseau.</a:t>
            </a:r>
          </a:p>
          <a:p>
            <a:pPr marL="0" indent="0">
              <a:buNone/>
            </a:pPr>
            <a:endParaRPr lang="fr-FR" sz="1100" dirty="0"/>
          </a:p>
          <a:p>
            <a:pPr>
              <a:buFont typeface="Wingdings" panose="05000000000000000000" pitchFamily="2" charset="2"/>
              <a:buChar char="Ø"/>
            </a:pPr>
            <a:r>
              <a:rPr lang="fr-FR" sz="1100" b="1" dirty="0"/>
              <a:t>la SMEG rachète</a:t>
            </a:r>
            <a:r>
              <a:rPr lang="fr-FR" sz="1100" dirty="0"/>
              <a:t> de 40€ à 50€ par MWh (de </a:t>
            </a:r>
            <a:r>
              <a:rPr lang="fr-FR" sz="1100" b="1" dirty="0"/>
              <a:t>4 à 5 centimes par kWh</a:t>
            </a:r>
            <a:r>
              <a:rPr lang="fr-FR" sz="1100" dirty="0"/>
              <a:t>) injecté. </a:t>
            </a:r>
          </a:p>
        </p:txBody>
      </p:sp>
    </p:spTree>
    <p:extLst>
      <p:ext uri="{BB962C8B-B14F-4D97-AF65-F5344CB8AC3E}">
        <p14:creationId xmlns:p14="http://schemas.microsoft.com/office/powerpoint/2010/main" val="2983740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1053006-1A48-4C63-AEA1-9C25F33CAAEF}"/>
              </a:ext>
            </a:extLst>
          </p:cNvPr>
          <p:cNvSpPr txBox="1">
            <a:spLocks/>
          </p:cNvSpPr>
          <p:nvPr/>
        </p:nvSpPr>
        <p:spPr>
          <a:xfrm>
            <a:off x="374716" y="98984"/>
            <a:ext cx="8472104" cy="734400"/>
          </a:xfrm>
          <a:prstGeom prst="rect">
            <a:avLst/>
          </a:prstGeom>
          <a:ln>
            <a:solidFill>
              <a:srgbClr val="0070C0"/>
            </a:solidFill>
          </a:ln>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smtClean="0">
                <a:solidFill>
                  <a:srgbClr val="0070C0"/>
                </a:solidFill>
                <a:effectLst>
                  <a:outerShdw blurRad="38100" dist="38100" dir="2700000" algn="tl">
                    <a:srgbClr val="000000">
                      <a:alpha val="43137"/>
                    </a:srgbClr>
                  </a:outerShdw>
                </a:effectLst>
              </a:rPr>
              <a:t>Principales étapes d’un projet photovoltaïque</a:t>
            </a:r>
            <a:endParaRPr lang="fr-FR" sz="2400" dirty="0">
              <a:solidFill>
                <a:srgbClr val="0070C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752600" y="6400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fr-FR" altLang="fr-FR" sz="1200" b="1">
              <a:solidFill>
                <a:srgbClr val="FF33CC"/>
              </a:solidFill>
              <a:latin typeface="Times New Roman" panose="02020603050405020304" pitchFamily="18" charset="0"/>
            </a:endParaRPr>
          </a:p>
        </p:txBody>
      </p:sp>
      <p:sp>
        <p:nvSpPr>
          <p:cNvPr id="12" name="Espace réservé du numéro de diapositive 7">
            <a:extLst>
              <a:ext uri="{FF2B5EF4-FFF2-40B4-BE49-F238E27FC236}">
                <a16:creationId xmlns:a16="http://schemas.microsoft.com/office/drawing/2014/main" id="{07191E89-9AE4-48B7-9C81-DF3617DB0D84}"/>
              </a:ext>
            </a:extLst>
          </p:cNvPr>
          <p:cNvSpPr txBox="1">
            <a:spLocks/>
          </p:cNvSpPr>
          <p:nvPr/>
        </p:nvSpPr>
        <p:spPr>
          <a:xfrm>
            <a:off x="11319111" y="6361489"/>
            <a:ext cx="617391" cy="18992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gn="r">
              <a:lnSpc>
                <a:spcPts val="1630"/>
              </a:lnSpc>
            </a:pPr>
            <a:fld id="{81D60167-4931-47E6-BA6A-407CBD079E47}" type="slidenum">
              <a:rPr lang="fr-FR" sz="1400" i="1" smtClean="0">
                <a:solidFill>
                  <a:srgbClr val="000000"/>
                </a:solidFill>
                <a:latin typeface="Times New Roman"/>
                <a:ea typeface="ＭＳ Ｐゴシック"/>
                <a:cs typeface="Times New Roman"/>
              </a:rPr>
              <a:pPr marL="25400" algn="r">
                <a:lnSpc>
                  <a:spcPts val="1630"/>
                </a:lnSpc>
              </a:pPr>
              <a:t>9</a:t>
            </a:fld>
            <a:endParaRPr lang="fr-FR" sz="1400" i="1" dirty="0">
              <a:solidFill>
                <a:srgbClr val="000000"/>
              </a:solidFill>
              <a:latin typeface="Times New Roman"/>
              <a:ea typeface="ＭＳ Ｐゴシック"/>
              <a:cs typeface="Times New Roman"/>
            </a:endParaRPr>
          </a:p>
        </p:txBody>
      </p:sp>
      <p:sp>
        <p:nvSpPr>
          <p:cNvPr id="19" name="Flèche : droite rayée 3">
            <a:extLst>
              <a:ext uri="{FF2B5EF4-FFF2-40B4-BE49-F238E27FC236}">
                <a16:creationId xmlns:a16="http://schemas.microsoft.com/office/drawing/2014/main" id="{88CCD08A-6940-44BE-B768-3D16E53084C6}"/>
              </a:ext>
            </a:extLst>
          </p:cNvPr>
          <p:cNvSpPr/>
          <p:nvPr/>
        </p:nvSpPr>
        <p:spPr bwMode="auto">
          <a:xfrm rot="5400000">
            <a:off x="-1734552" y="2712328"/>
            <a:ext cx="4086046" cy="593888"/>
          </a:xfrm>
          <a:prstGeom prst="stripedRightArrow">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smtClean="0">
              <a:ln>
                <a:noFill/>
              </a:ln>
              <a:solidFill>
                <a:srgbClr val="000000"/>
              </a:solidFill>
              <a:effectLst/>
              <a:uLnTx/>
              <a:uFillTx/>
              <a:latin typeface="FagoCoRegular-Roman" pitchFamily="-96" charset="0"/>
              <a:ea typeface="ＭＳ Ｐゴシック" pitchFamily="-96" charset="-128"/>
            </a:endParaRPr>
          </a:p>
        </p:txBody>
      </p:sp>
      <p:sp>
        <p:nvSpPr>
          <p:cNvPr id="20" name="ZoneTexte 19">
            <a:extLst>
              <a:ext uri="{FF2B5EF4-FFF2-40B4-BE49-F238E27FC236}">
                <a16:creationId xmlns:a16="http://schemas.microsoft.com/office/drawing/2014/main" id="{B1476F3C-D33E-4F59-91A7-06C75EB003D9}"/>
              </a:ext>
            </a:extLst>
          </p:cNvPr>
          <p:cNvSpPr txBox="1"/>
          <p:nvPr/>
        </p:nvSpPr>
        <p:spPr>
          <a:xfrm rot="16200000">
            <a:off x="-1815621" y="2436388"/>
            <a:ext cx="4248184" cy="307777"/>
          </a:xfrm>
          <a:prstGeom prst="rect">
            <a:avLst/>
          </a:prstGeom>
          <a:noFill/>
        </p:spPr>
        <p:txBody>
          <a:bodyPr wrap="square" rtlCol="0">
            <a:spAutoFit/>
          </a:bodyPr>
          <a:lstStyle/>
          <a:p>
            <a:r>
              <a:rPr lang="fr-FR" sz="1400" b="1" dirty="0"/>
              <a:t>Démarches administratives et choix techniques</a:t>
            </a:r>
          </a:p>
        </p:txBody>
      </p:sp>
      <p:sp>
        <p:nvSpPr>
          <p:cNvPr id="21" name="Rectangle 20">
            <a:extLst>
              <a:ext uri="{FF2B5EF4-FFF2-40B4-BE49-F238E27FC236}">
                <a16:creationId xmlns:a16="http://schemas.microsoft.com/office/drawing/2014/main" id="{2363D3F3-DE0B-4CA8-B9C6-EC52B111B665}"/>
              </a:ext>
            </a:extLst>
          </p:cNvPr>
          <p:cNvSpPr/>
          <p:nvPr/>
        </p:nvSpPr>
        <p:spPr>
          <a:xfrm>
            <a:off x="561112" y="1185696"/>
            <a:ext cx="8473067" cy="3647152"/>
          </a:xfrm>
          <a:prstGeom prst="rect">
            <a:avLst/>
          </a:prstGeom>
        </p:spPr>
        <p:txBody>
          <a:bodyPr wrap="square">
            <a:spAutoFit/>
          </a:bodyPr>
          <a:lstStyle/>
          <a:p>
            <a:pPr marL="285750" indent="-285750">
              <a:buFont typeface="Wingdings" panose="05000000000000000000" pitchFamily="2" charset="2"/>
              <a:buChar char="Ø"/>
            </a:pPr>
            <a:r>
              <a:rPr lang="fr-FR" sz="1100" b="1" dirty="0"/>
              <a:t>Prise d’information, motivation et décision d’un propriétaire d’acquérir une installation photovoltaïque</a:t>
            </a:r>
          </a:p>
          <a:p>
            <a:endParaRPr lang="fr-FR" sz="1100" b="1" dirty="0"/>
          </a:p>
          <a:p>
            <a:pPr marL="285750" indent="-285750">
              <a:buFont typeface="Wingdings" panose="05000000000000000000" pitchFamily="2" charset="2"/>
              <a:buChar char="Ø"/>
            </a:pPr>
            <a:r>
              <a:rPr lang="fr-FR" sz="1100" b="1" dirty="0"/>
              <a:t>Choix d’un installateur compétent / d’une entreprise compétente </a:t>
            </a:r>
            <a:r>
              <a:rPr lang="fr-FR" sz="1100" dirty="0"/>
              <a:t>(qualification professionnelle) </a:t>
            </a:r>
          </a:p>
          <a:p>
            <a:r>
              <a:rPr lang="fr-FR" sz="1100" dirty="0"/>
              <a:t> </a:t>
            </a:r>
          </a:p>
          <a:p>
            <a:pPr marL="285750" indent="-285750">
              <a:buFont typeface="Wingdings" panose="05000000000000000000" pitchFamily="2" charset="2"/>
              <a:buChar char="Ø"/>
            </a:pPr>
            <a:r>
              <a:rPr lang="fr-FR" sz="1100" b="1" dirty="0"/>
              <a:t>Dépôt d’un dossier technique</a:t>
            </a:r>
            <a:r>
              <a:rPr lang="fr-FR" sz="1100" dirty="0"/>
              <a:t> à la Commission Technique, d’Hygiène, de Sécurité et de protection de l’Environnement, composé d’un </a:t>
            </a:r>
            <a:r>
              <a:rPr lang="fr-FR" sz="1100" b="1" dirty="0"/>
              <a:t>plan de masse</a:t>
            </a:r>
            <a:r>
              <a:rPr lang="fr-FR" sz="1100" dirty="0"/>
              <a:t>, </a:t>
            </a:r>
            <a:r>
              <a:rPr lang="fr-FR" sz="1100" b="1" dirty="0"/>
              <a:t>d’une ou des coupes </a:t>
            </a:r>
            <a:r>
              <a:rPr lang="fr-FR" sz="1100" dirty="0"/>
              <a:t>(vérifiant que le panneau ne dépasse pas l’acrotère en cas de toiture-terrasse), d’un </a:t>
            </a:r>
            <a:r>
              <a:rPr lang="fr-FR" sz="1100" b="1" dirty="0"/>
              <a:t>photomontage</a:t>
            </a:r>
            <a:r>
              <a:rPr lang="fr-FR" sz="1100" dirty="0"/>
              <a:t>, d’un </a:t>
            </a:r>
            <a:r>
              <a:rPr lang="fr-FR" sz="1100" b="1" dirty="0"/>
              <a:t>échantillon </a:t>
            </a:r>
            <a:r>
              <a:rPr lang="fr-FR" sz="1100" dirty="0"/>
              <a:t>selon le cas, d’une </a:t>
            </a:r>
            <a:r>
              <a:rPr lang="fr-FR" sz="1100" b="1" dirty="0"/>
              <a:t>notice de sécurité</a:t>
            </a:r>
            <a:r>
              <a:rPr lang="fr-FR" sz="1100" dirty="0"/>
              <a:t>.</a:t>
            </a:r>
          </a:p>
          <a:p>
            <a:endParaRPr lang="fr-FR" sz="1100" dirty="0"/>
          </a:p>
          <a:p>
            <a:pPr marL="285750" indent="-285750">
              <a:buFont typeface="Wingdings" panose="05000000000000000000" pitchFamily="2" charset="2"/>
              <a:buChar char="Ø"/>
            </a:pPr>
            <a:r>
              <a:rPr lang="fr-FR" sz="1100" b="1" dirty="0"/>
              <a:t>Pour l’application de l’article « EL 19 Dossier technique et de sécurité ».  </a:t>
            </a:r>
            <a:r>
              <a:rPr lang="fr-FR" sz="1100" dirty="0"/>
              <a:t>Ce dossier doit être fourni à la </a:t>
            </a:r>
          </a:p>
          <a:p>
            <a:r>
              <a:rPr lang="fr-FR" sz="1100" b="1" dirty="0"/>
              <a:t>      Direction de la Prospective, de l’Urbanisme et de la Mobilité</a:t>
            </a:r>
            <a:r>
              <a:rPr lang="fr-FR" sz="1100" dirty="0"/>
              <a:t>, à l’appui de la demande d’autorisation de travaux,   </a:t>
            </a:r>
          </a:p>
          <a:p>
            <a:r>
              <a:rPr lang="fr-FR" sz="1100" dirty="0"/>
              <a:t>      comportant les pièces suivantes : </a:t>
            </a:r>
          </a:p>
          <a:p>
            <a:endParaRPr lang="fr-FR" sz="1100" dirty="0"/>
          </a:p>
          <a:p>
            <a:pPr marL="742950" lvl="1" indent="-285750">
              <a:buFont typeface="Wingdings" panose="05000000000000000000" pitchFamily="2" charset="2"/>
              <a:buChar char="§"/>
            </a:pPr>
            <a:r>
              <a:rPr lang="fr-FR" sz="1100" dirty="0"/>
              <a:t>les </a:t>
            </a:r>
            <a:r>
              <a:rPr lang="fr-FR" sz="1100" b="1" dirty="0"/>
              <a:t>plans de principe de l’installation et des locaux </a:t>
            </a:r>
            <a:r>
              <a:rPr lang="fr-FR" sz="1100" dirty="0"/>
              <a:t>dédiés à celle-ci. </a:t>
            </a:r>
            <a:r>
              <a:rPr lang="fr-FR" sz="1100" b="1" dirty="0"/>
              <a:t>Ces plans font obligatoirement </a:t>
            </a:r>
            <a:r>
              <a:rPr lang="fr-FR" sz="1100" dirty="0"/>
              <a:t>apparaître la </a:t>
            </a:r>
            <a:r>
              <a:rPr lang="fr-FR" sz="1100" b="1" dirty="0"/>
              <a:t>localisation des équipements </a:t>
            </a:r>
            <a:r>
              <a:rPr lang="fr-FR" sz="1100" dirty="0"/>
              <a:t>(capteurs, onduleur(s), local technique, dispositifs d’arrêt d’urgence etc.) ;</a:t>
            </a:r>
          </a:p>
          <a:p>
            <a:pPr marL="285750" indent="-285750">
              <a:buFontTx/>
              <a:buChar char="-"/>
            </a:pPr>
            <a:endParaRPr lang="fr-FR" sz="1100" dirty="0"/>
          </a:p>
          <a:p>
            <a:pPr marL="742950" lvl="1" indent="-285750">
              <a:buFont typeface="Wingdings" panose="05000000000000000000" pitchFamily="2" charset="2"/>
              <a:buChar char="§"/>
            </a:pPr>
            <a:r>
              <a:rPr lang="fr-FR" sz="1100" dirty="0"/>
              <a:t>une </a:t>
            </a:r>
            <a:r>
              <a:rPr lang="fr-FR" sz="1100" b="1" dirty="0"/>
              <a:t>notice descriptive de l’installation </a:t>
            </a:r>
            <a:r>
              <a:rPr lang="fr-FR" sz="1100" dirty="0"/>
              <a:t>projetée</a:t>
            </a:r>
          </a:p>
          <a:p>
            <a:pPr lvl="1"/>
            <a:endParaRPr lang="fr-FR" sz="1100" dirty="0"/>
          </a:p>
          <a:p>
            <a:pPr marL="742950" lvl="1" indent="-285750">
              <a:buFont typeface="Wingdings" panose="05000000000000000000" pitchFamily="2" charset="2"/>
              <a:buChar char="§"/>
            </a:pPr>
            <a:r>
              <a:rPr lang="fr-FR" sz="1100" dirty="0"/>
              <a:t>l’avis d’une personne ou d’un organisme agréé en Principauté à cet effet sur la </a:t>
            </a:r>
            <a:r>
              <a:rPr lang="fr-FR" sz="1100" b="1" dirty="0"/>
              <a:t>capacité de la structure à supporter l’installation</a:t>
            </a:r>
            <a:r>
              <a:rPr lang="fr-FR" sz="1100" dirty="0"/>
              <a:t> projetée et sur la capacité de celle-ci à </a:t>
            </a:r>
            <a:r>
              <a:rPr lang="fr-FR" sz="1100" b="1" dirty="0"/>
              <a:t>résister aux contraintes climatiques, </a:t>
            </a:r>
          </a:p>
          <a:p>
            <a:pPr lvl="1"/>
            <a:r>
              <a:rPr lang="fr-FR" sz="1100" b="1" dirty="0"/>
              <a:t>      </a:t>
            </a:r>
            <a:r>
              <a:rPr lang="fr-FR" sz="1100" dirty="0"/>
              <a:t>prévues par le Règlement NV65 ou tout document de référence équivalent »</a:t>
            </a:r>
          </a:p>
          <a:p>
            <a:pPr lvl="1"/>
            <a:endParaRPr lang="fr-FR" sz="1100" dirty="0"/>
          </a:p>
        </p:txBody>
      </p:sp>
    </p:spTree>
    <p:extLst>
      <p:ext uri="{BB962C8B-B14F-4D97-AF65-F5344CB8AC3E}">
        <p14:creationId xmlns:p14="http://schemas.microsoft.com/office/powerpoint/2010/main" val="415398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NERAL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BIL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ÂTI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CH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ERG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9612</TotalTime>
  <Words>2221</Words>
  <Application>Microsoft Office PowerPoint</Application>
  <PresentationFormat>Affichage à l'écran (16:9)</PresentationFormat>
  <Paragraphs>212</Paragraphs>
  <Slides>15</Slides>
  <Notes>13</Notes>
  <HiddenSlides>0</HiddenSlides>
  <MMClips>0</MMClips>
  <ScaleCrop>false</ScaleCrop>
  <HeadingPairs>
    <vt:vector size="6" baseType="variant">
      <vt:variant>
        <vt:lpstr>Polices utilisées</vt:lpstr>
      </vt:variant>
      <vt:variant>
        <vt:i4>11</vt:i4>
      </vt:variant>
      <vt:variant>
        <vt:lpstr>Thème</vt:lpstr>
      </vt:variant>
      <vt:variant>
        <vt:i4>9</vt:i4>
      </vt:variant>
      <vt:variant>
        <vt:lpstr>Titres des diapositives</vt:lpstr>
      </vt:variant>
      <vt:variant>
        <vt:i4>15</vt:i4>
      </vt:variant>
    </vt:vector>
  </HeadingPairs>
  <TitlesOfParts>
    <vt:vector size="35" baseType="lpstr">
      <vt:lpstr>ＭＳ Ｐゴシック</vt:lpstr>
      <vt:lpstr>ＭＳ Ｐゴシック</vt:lpstr>
      <vt:lpstr>Arial</vt:lpstr>
      <vt:lpstr>Calibri</vt:lpstr>
      <vt:lpstr>Calibri Light</vt:lpstr>
      <vt:lpstr>Courier New</vt:lpstr>
      <vt:lpstr>FagoCoRegular-Roman</vt:lpstr>
      <vt:lpstr>Hiragino Sans GB W3</vt:lpstr>
      <vt:lpstr>Plantagenet Cherokee</vt:lpstr>
      <vt:lpstr>Times New Roman</vt:lpstr>
      <vt:lpstr>Wingdings</vt:lpstr>
      <vt:lpstr>TITRE</vt:lpstr>
      <vt:lpstr>GENERALE</vt:lpstr>
      <vt:lpstr>MOBILITE</vt:lpstr>
      <vt:lpstr>BÂTIMENT</vt:lpstr>
      <vt:lpstr>DECHETS</vt:lpstr>
      <vt:lpstr>ENERGIE</vt:lpstr>
      <vt:lpstr>Thème Office</vt:lpstr>
      <vt:lpstr>1_TITRE</vt:lpstr>
      <vt:lpstr>1_Thème Office</vt:lpstr>
      <vt:lpstr>Présentation PowerPoint</vt:lpstr>
      <vt:lpstr>Le photovoltaïque à Monaco,  rappel du contexte réglementaire &amp; étapes de mise en œuvre d’un projet d’installation </vt:lpstr>
      <vt:lpstr>Sommaire </vt:lpstr>
      <vt:lpstr>Le contexte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media</dc:creator>
  <cp:lastModifiedBy>Annabelle JAEGER-SEYDOUX</cp:lastModifiedBy>
  <cp:revision>566</cp:revision>
  <cp:lastPrinted>2017-03-22T12:48:49Z</cp:lastPrinted>
  <dcterms:created xsi:type="dcterms:W3CDTF">2014-04-29T13:28:25Z</dcterms:created>
  <dcterms:modified xsi:type="dcterms:W3CDTF">2020-12-15T12:01:23Z</dcterms:modified>
</cp:coreProperties>
</file>